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30279975"/>
  <p:notesSz cx="6858000" cy="9144000"/>
  <p:defaultTextStyle>
    <a:defPPr>
      <a:defRPr lang="zh-TW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3B9E"/>
    <a:srgbClr val="3BD4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4" autoAdjust="0"/>
  </p:normalViewPr>
  <p:slideViewPr>
    <p:cSldViewPr>
      <p:cViewPr varScale="1">
        <p:scale>
          <a:sx n="25" d="100"/>
          <a:sy n="25" d="100"/>
        </p:scale>
        <p:origin x="678" y="60"/>
      </p:cViewPr>
      <p:guideLst>
        <p:guide orient="horz" pos="9537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CDC-008E-4E81-9F76-96BEFCFF93B3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13C1-8C60-489F-B407-1FB7026B2A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80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CDC-008E-4E81-9F76-96BEFCFF93B3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13C1-8C60-489F-B407-1FB7026B2A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26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CDC-008E-4E81-9F76-96BEFCFF93B3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13C1-8C60-489F-B407-1FB7026B2A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330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CDC-008E-4E81-9F76-96BEFCFF93B3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13C1-8C60-489F-B407-1FB7026B2A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181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CDC-008E-4E81-9F76-96BEFCFF93B3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13C1-8C60-489F-B407-1FB7026B2A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31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CDC-008E-4E81-9F76-96BEFCFF93B3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13C1-8C60-489F-B407-1FB7026B2A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902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CDC-008E-4E81-9F76-96BEFCFF93B3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13C1-8C60-489F-B407-1FB7026B2A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166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CDC-008E-4E81-9F76-96BEFCFF93B3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13C1-8C60-489F-B407-1FB7026B2A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64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CDC-008E-4E81-9F76-96BEFCFF93B3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13C1-8C60-489F-B407-1FB7026B2A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886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CDC-008E-4E81-9F76-96BEFCFF93B3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13C1-8C60-489F-B407-1FB7026B2A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644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CDC-008E-4E81-9F76-96BEFCFF93B3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13C1-8C60-489F-B407-1FB7026B2A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581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C8CDC-008E-4E81-9F76-96BEFCFF93B3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113C1-8C60-489F-B407-1FB7026B2AFF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0"/>
          <a:stretch/>
        </p:blipFill>
        <p:spPr>
          <a:xfrm>
            <a:off x="0" y="0"/>
            <a:ext cx="21386800" cy="3027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5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6084888" y="7212355"/>
            <a:ext cx="5436816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3900" dirty="0">
                <a:solidFill>
                  <a:srgbClr val="59575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指導老師：</a:t>
            </a:r>
            <a:r>
              <a:rPr kumimoji="1" lang="zh-TW" altLang="en-US" sz="3900" dirty="0">
                <a:solidFill>
                  <a:srgbClr val="59575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李佳衛</a:t>
            </a:r>
            <a:r>
              <a:rPr kumimoji="1" lang="zh-TW" altLang="zh-TW" sz="3900" dirty="0">
                <a:solidFill>
                  <a:srgbClr val="59575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 老師</a:t>
            </a:r>
            <a:endParaRPr kumimoji="1" lang="zh-TW" altLang="zh-TW" sz="1800" dirty="0">
              <a:latin typeface="微軟正黑體" panose="020B0604030504040204" pitchFamily="34" charset="-120"/>
              <a:ea typeface="微軟正黑體" panose="020B0604030504040204" pitchFamily="34" charset="-120"/>
              <a:cs typeface="新細明體" pitchFamily="18" charset="-120"/>
            </a:endParaRPr>
          </a:p>
        </p:txBody>
      </p:sp>
      <p:sp>
        <p:nvSpPr>
          <p:cNvPr id="1043" name="Rectangle 51"/>
          <p:cNvSpPr>
            <a:spLocks noChangeArrowheads="1"/>
          </p:cNvSpPr>
          <p:nvPr/>
        </p:nvSpPr>
        <p:spPr bwMode="auto">
          <a:xfrm>
            <a:off x="6084888" y="7821216"/>
            <a:ext cx="12193932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3900" b="0" i="0" u="none" strike="noStrike" cap="none" normalizeH="0" baseline="0" dirty="0" smtClean="0">
                <a:ln>
                  <a:noFill/>
                </a:ln>
                <a:solidFill>
                  <a:srgbClr val="595757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專題學生</a:t>
            </a:r>
            <a:r>
              <a:rPr kumimoji="1" lang="zh-TW" sz="3900" b="0" i="0" u="none" strike="noStrike" cap="none" normalizeH="0" baseline="0" dirty="0" smtClean="0">
                <a:ln>
                  <a:noFill/>
                </a:ln>
                <a:solidFill>
                  <a:srgbClr val="595757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：</a:t>
            </a:r>
            <a:r>
              <a:rPr kumimoji="1" lang="zh-TW" altLang="en-US" sz="3900" b="0" i="0" u="none" strike="noStrike" cap="none" normalizeH="0" baseline="0" dirty="0" smtClean="0">
                <a:ln>
                  <a:noFill/>
                </a:ln>
                <a:solidFill>
                  <a:srgbClr val="595757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顏宏哲</a:t>
            </a:r>
            <a:r>
              <a:rPr kumimoji="1" lang="zh-TW" sz="3900" b="0" i="0" u="none" strike="noStrike" cap="none" normalizeH="0" baseline="0" dirty="0" smtClean="0">
                <a:ln>
                  <a:noFill/>
                </a:ln>
                <a:solidFill>
                  <a:srgbClr val="595757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、</a:t>
            </a:r>
            <a:r>
              <a:rPr kumimoji="1" lang="zh-TW" altLang="en-US" sz="3900" b="0" i="0" u="none" strike="noStrike" cap="none" normalizeH="0" baseline="0" dirty="0" smtClean="0">
                <a:ln>
                  <a:noFill/>
                </a:ln>
                <a:solidFill>
                  <a:srgbClr val="595757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葉明蒼</a:t>
            </a:r>
            <a:endParaRPr kumimoji="1" 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新細明體" pitchFamily="18" charset="-120"/>
            </a:endParaRP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6099572" y="5757109"/>
            <a:ext cx="1219393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700" b="1" spc="600" dirty="0">
                <a:solidFill>
                  <a:srgbClr val="453B9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結合政府開放資料與易致災地區分析之</a:t>
            </a:r>
            <a:endParaRPr kumimoji="1" lang="en-US" altLang="zh-TW" sz="4700" b="1" spc="600" dirty="0">
              <a:solidFill>
                <a:srgbClr val="453B9E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itchFamily="18" charset="-12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700" b="1" spc="600" dirty="0">
                <a:solidFill>
                  <a:srgbClr val="453B9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應用程式開發</a:t>
            </a:r>
            <a:r>
              <a:rPr kumimoji="1" lang="en-US" altLang="zh-TW" sz="4700" b="1" spc="600" dirty="0">
                <a:solidFill>
                  <a:srgbClr val="453B9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—</a:t>
            </a:r>
            <a:r>
              <a:rPr kumimoji="1" lang="zh-TW" altLang="en-US" sz="4700" b="1" spc="600" dirty="0">
                <a:solidFill>
                  <a:srgbClr val="453B9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以臺東稻農為例</a:t>
            </a:r>
            <a:endParaRPr kumimoji="1" lang="zh-TW" altLang="zh-TW" sz="1800" spc="600" dirty="0">
              <a:solidFill>
                <a:srgbClr val="453B9E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itchFamily="18" charset="-120"/>
            </a:endParaRPr>
          </a:p>
        </p:txBody>
      </p:sp>
      <p:sp>
        <p:nvSpPr>
          <p:cNvPr id="1048" name="Rectangle 56"/>
          <p:cNvSpPr>
            <a:spLocks noChangeArrowheads="1"/>
          </p:cNvSpPr>
          <p:nvPr/>
        </p:nvSpPr>
        <p:spPr bwMode="auto">
          <a:xfrm>
            <a:off x="2340472" y="6143833"/>
            <a:ext cx="2504864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800" b="1" dirty="0" smtClean="0">
                <a:solidFill>
                  <a:srgbClr val="453B9E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18</a:t>
            </a:r>
            <a:endParaRPr kumimoji="1" lang="zh-TW" altLang="zh-TW" sz="16800" b="1" i="0" u="none" strike="noStrike" cap="none" normalizeH="0" baseline="0" dirty="0" smtClean="0">
              <a:ln>
                <a:noFill/>
              </a:ln>
              <a:solidFill>
                <a:srgbClr val="453B9E"/>
              </a:solidFill>
              <a:effectLst/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580832" y="5919768"/>
            <a:ext cx="144016" cy="2501612"/>
          </a:xfrm>
          <a:prstGeom prst="rect">
            <a:avLst/>
          </a:prstGeom>
          <a:solidFill>
            <a:srgbClr val="3BD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763214"/>
              </p:ext>
            </p:extLst>
          </p:nvPr>
        </p:nvGraphicFramePr>
        <p:xfrm>
          <a:off x="548140" y="11362338"/>
          <a:ext cx="20222778" cy="1536595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370463">
                  <a:extLst>
                    <a:ext uri="{9D8B030D-6E8A-4147-A177-3AD203B41FA5}">
                      <a16:colId xmlns:a16="http://schemas.microsoft.com/office/drawing/2014/main" val="3370166839"/>
                    </a:ext>
                  </a:extLst>
                </a:gridCol>
                <a:gridCol w="3370463">
                  <a:extLst>
                    <a:ext uri="{9D8B030D-6E8A-4147-A177-3AD203B41FA5}">
                      <a16:colId xmlns:a16="http://schemas.microsoft.com/office/drawing/2014/main" val="1816334549"/>
                    </a:ext>
                  </a:extLst>
                </a:gridCol>
                <a:gridCol w="6740926">
                  <a:extLst>
                    <a:ext uri="{9D8B030D-6E8A-4147-A177-3AD203B41FA5}">
                      <a16:colId xmlns:a16="http://schemas.microsoft.com/office/drawing/2014/main" val="635079228"/>
                    </a:ext>
                  </a:extLst>
                </a:gridCol>
                <a:gridCol w="3370463">
                  <a:extLst>
                    <a:ext uri="{9D8B030D-6E8A-4147-A177-3AD203B41FA5}">
                      <a16:colId xmlns:a16="http://schemas.microsoft.com/office/drawing/2014/main" val="2242923468"/>
                    </a:ext>
                  </a:extLst>
                </a:gridCol>
                <a:gridCol w="3370463">
                  <a:extLst>
                    <a:ext uri="{9D8B030D-6E8A-4147-A177-3AD203B41FA5}">
                      <a16:colId xmlns:a16="http://schemas.microsoft.com/office/drawing/2014/main" val="745029802"/>
                    </a:ext>
                  </a:extLst>
                </a:gridCol>
              </a:tblGrid>
              <a:tr h="753313">
                <a:tc gridSpan="5">
                  <a:txBody>
                    <a:bodyPr/>
                    <a:lstStyle/>
                    <a:p>
                      <a:r>
                        <a:rPr lang="zh-TW" altLang="en-US" sz="40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研究成果</a:t>
                      </a:r>
                      <a:endParaRPr lang="zh-TW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1311" marR="91311" marT="45656" marB="45656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tint val="66000"/>
                            <a:satMod val="160000"/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tint val="66000"/>
                            <a:satMod val="1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tint val="66000"/>
                            <a:satMod val="16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07971"/>
                  </a:ext>
                </a:extLst>
              </a:tr>
              <a:tr h="7613794">
                <a:tc gridSpan="5">
                  <a:txBody>
                    <a:bodyPr/>
                    <a:lstStyle/>
                    <a:p>
                      <a:pPr marL="0" marR="0" indent="0" algn="l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311" marR="91311" marT="45656" marB="45656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124648"/>
                  </a:ext>
                </a:extLst>
              </a:tr>
              <a:tr h="6998848">
                <a:tc>
                  <a:txBody>
                    <a:bodyPr/>
                    <a:lstStyle/>
                    <a:p>
                      <a:pPr marL="0" marR="0" indent="0" algn="l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311" marR="91311" marT="45656" marB="45656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311" marR="91311" marT="45656" marB="45656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311" marR="91311" marT="45656" marB="45656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311" marR="91311" marT="45656" marB="45656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311" marR="91311" marT="45656" marB="45656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4807641"/>
                  </a:ext>
                </a:extLst>
              </a:tr>
            </a:tbl>
          </a:graphicData>
        </a:graphic>
      </p:graphicFrame>
      <p:pic>
        <p:nvPicPr>
          <p:cNvPr id="8" name="圖片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5773" y="19892515"/>
            <a:ext cx="3152363" cy="6083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8CF5CBE6-199E-4463-A13C-BDA8836191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154" y="19892515"/>
            <a:ext cx="3172486" cy="608400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13501712" y="18740387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爬蟲及資料庫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7961946" y="2594118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資料融合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631360"/>
              </p:ext>
            </p:extLst>
          </p:nvPr>
        </p:nvGraphicFramePr>
        <p:xfrm>
          <a:off x="522787" y="26917144"/>
          <a:ext cx="14419085" cy="265946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4419085">
                  <a:extLst>
                    <a:ext uri="{9D8B030D-6E8A-4147-A177-3AD203B41FA5}">
                      <a16:colId xmlns:a16="http://schemas.microsoft.com/office/drawing/2014/main" val="3316762962"/>
                    </a:ext>
                  </a:extLst>
                </a:gridCol>
              </a:tblGrid>
              <a:tr h="739340">
                <a:tc>
                  <a:txBody>
                    <a:bodyPr/>
                    <a:lstStyle/>
                    <a:p>
                      <a:r>
                        <a:rPr lang="zh-TW" altLang="en-US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結論</a:t>
                      </a:r>
                      <a:endParaRPr lang="zh-TW" altLang="en-US" sz="40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1311" marR="91311" marT="45656" marB="45656">
                    <a:gradFill flip="none" rotWithShape="1">
                      <a:gsLst>
                        <a:gs pos="0">
                          <a:schemeClr val="accent4">
                            <a:tint val="66000"/>
                            <a:satMod val="160000"/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tint val="66000"/>
                            <a:satMod val="1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tint val="66000"/>
                            <a:satMod val="16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045050"/>
                  </a:ext>
                </a:extLst>
              </a:tr>
              <a:tr h="1920128">
                <a:tc>
                  <a:txBody>
                    <a:bodyPr/>
                    <a:lstStyle/>
                    <a:p>
                      <a:pPr marL="0" marR="0" indent="0" algn="just" defTabSz="2952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因應政府近年來推行智慧農業及</a:t>
                      </a:r>
                      <a:r>
                        <a:rPr lang="en-US" altLang="zh-TW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OPEN</a:t>
                      </a:r>
                      <a:r>
                        <a:rPr lang="zh-TW" altLang="en-US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zh-TW" altLang="en-US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之應用，我們輔以田野調查、爬蟲、資料庫、資料融合、資料視覺化等技術，建立一農業氣象資訊系統，並建置</a:t>
                      </a:r>
                      <a:r>
                        <a:rPr lang="en-US" altLang="zh-TW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APP</a:t>
                      </a:r>
                      <a:r>
                        <a:rPr lang="zh-TW" altLang="en-US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以供農民查詢所需之資訊。</a:t>
                      </a:r>
                    </a:p>
                  </a:txBody>
                  <a:tcPr marL="91311" marR="91311" marT="45656" marB="45656" anchor="ctr"/>
                </a:tc>
                <a:extLst>
                  <a:ext uri="{0D108BD9-81ED-4DB2-BD59-A6C34878D82A}">
                    <a16:rowId xmlns:a16="http://schemas.microsoft.com/office/drawing/2014/main" val="2444031548"/>
                  </a:ext>
                </a:extLst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4489357" y="18740387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系統架構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1600" y="12547699"/>
            <a:ext cx="8944987" cy="6084000"/>
          </a:xfrm>
          <a:prstGeom prst="rect">
            <a:avLst/>
          </a:prstGeom>
        </p:spPr>
      </p:pic>
      <p:sp>
        <p:nvSpPr>
          <p:cNvPr id="15" name="文字方塊 14"/>
          <p:cNvSpPr txBox="1"/>
          <p:nvPr/>
        </p:nvSpPr>
        <p:spPr>
          <a:xfrm>
            <a:off x="4284688" y="25941187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資料視覺化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3201" y="12475691"/>
            <a:ext cx="7011195" cy="5760000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17773" y="17156211"/>
            <a:ext cx="7817160" cy="1512000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534160" y="19892515"/>
            <a:ext cx="3129747" cy="6084000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87664" y="19892202"/>
            <a:ext cx="3213265" cy="6084000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71950" y="19892203"/>
            <a:ext cx="3149442" cy="6083999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93400" y="19892203"/>
            <a:ext cx="3157513" cy="6084000"/>
          </a:xfrm>
          <a:prstGeom prst="rect">
            <a:avLst/>
          </a:prstGeom>
        </p:spPr>
      </p:pic>
      <p:sp>
        <p:nvSpPr>
          <p:cNvPr id="22" name="文字方塊 21"/>
          <p:cNvSpPr txBox="1"/>
          <p:nvPr/>
        </p:nvSpPr>
        <p:spPr>
          <a:xfrm>
            <a:off x="9541272" y="25953381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工作日曆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14649578" y="2594118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災害回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報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1112074" y="2594118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天氣資訊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5" name="表格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131411"/>
              </p:ext>
            </p:extLst>
          </p:nvPr>
        </p:nvGraphicFramePr>
        <p:xfrm>
          <a:off x="528739" y="8531441"/>
          <a:ext cx="20222774" cy="2650877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0222774">
                  <a:extLst>
                    <a:ext uri="{9D8B030D-6E8A-4147-A177-3AD203B41FA5}">
                      <a16:colId xmlns:a16="http://schemas.microsoft.com/office/drawing/2014/main" val="3316762962"/>
                    </a:ext>
                  </a:extLst>
                </a:gridCol>
              </a:tblGrid>
              <a:tr h="730765">
                <a:tc>
                  <a:txBody>
                    <a:bodyPr/>
                    <a:lstStyle/>
                    <a:p>
                      <a:r>
                        <a:rPr lang="zh-TW" altLang="en-US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摘要</a:t>
                      </a:r>
                      <a:endParaRPr lang="zh-TW" altLang="en-US" sz="40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1311" marR="91311" marT="45656" marB="45656">
                    <a:gradFill flip="none" rotWithShape="1">
                      <a:gsLst>
                        <a:gs pos="0">
                          <a:schemeClr val="accent4">
                            <a:tint val="66000"/>
                            <a:satMod val="160000"/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tint val="66000"/>
                            <a:satMod val="1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tint val="66000"/>
                            <a:satMod val="16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045050"/>
                  </a:ext>
                </a:extLst>
              </a:tr>
              <a:tr h="1323776">
                <a:tc>
                  <a:txBody>
                    <a:bodyPr/>
                    <a:lstStyle/>
                    <a:p>
                      <a:pPr marL="0" marR="0" indent="0" algn="just" defTabSz="2952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為了增加農民使用智慧農業</a:t>
                      </a:r>
                      <a:r>
                        <a:rPr lang="en-US" altLang="zh-TW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APP</a:t>
                      </a:r>
                      <a:r>
                        <a:rPr lang="zh-TW" altLang="en-US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的意願，我們透過田野調查，並在政府之公開資料平台利用爬蟲程式抓取數據並統整後，放入</a:t>
                      </a:r>
                      <a:r>
                        <a:rPr lang="en-US" altLang="zh-TW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SQL</a:t>
                      </a:r>
                      <a:r>
                        <a:rPr lang="zh-TW" altLang="en-US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Server</a:t>
                      </a:r>
                      <a:r>
                        <a:rPr lang="zh-TW" altLang="en-US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中，利用資料融合技術，將台東各地區易致災因素整理出來，輔以資料視覺化，加強資料之易讀性，建置</a:t>
                      </a:r>
                      <a:r>
                        <a:rPr lang="en-US" altLang="zh-TW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APP</a:t>
                      </a:r>
                      <a:r>
                        <a:rPr lang="zh-TW" altLang="en-US" sz="4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供農民使用。</a:t>
                      </a:r>
                    </a:p>
                  </a:txBody>
                  <a:tcPr marL="91311" marR="91311" marT="45656" marB="45656" anchor="ctr"/>
                </a:tc>
                <a:extLst>
                  <a:ext uri="{0D108BD9-81ED-4DB2-BD59-A6C34878D82A}">
                    <a16:rowId xmlns:a16="http://schemas.microsoft.com/office/drawing/2014/main" val="2444031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943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174</Words>
  <Application>Microsoft Office PowerPoint</Application>
  <PresentationFormat>自訂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Arial Unicode MS</vt:lpstr>
      <vt:lpstr>微軟正黑體</vt:lpstr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8</cp:revision>
  <dcterms:created xsi:type="dcterms:W3CDTF">2019-11-18T03:27:12Z</dcterms:created>
  <dcterms:modified xsi:type="dcterms:W3CDTF">2020-12-02T08:19:07Z</dcterms:modified>
</cp:coreProperties>
</file>