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8" r:id="rId2"/>
    <p:sldId id="256" r:id="rId3"/>
    <p:sldId id="315" r:id="rId4"/>
    <p:sldId id="310" r:id="rId5"/>
    <p:sldId id="335" r:id="rId6"/>
    <p:sldId id="309" r:id="rId7"/>
    <p:sldId id="336" r:id="rId8"/>
    <p:sldId id="320" r:id="rId9"/>
    <p:sldId id="321" r:id="rId10"/>
    <p:sldId id="322" r:id="rId11"/>
    <p:sldId id="314" r:id="rId12"/>
    <p:sldId id="317" r:id="rId13"/>
    <p:sldId id="316" r:id="rId14"/>
    <p:sldId id="318" r:id="rId15"/>
    <p:sldId id="319" r:id="rId16"/>
    <p:sldId id="325" r:id="rId17"/>
    <p:sldId id="313" r:id="rId18"/>
    <p:sldId id="323" r:id="rId19"/>
    <p:sldId id="324" r:id="rId20"/>
    <p:sldId id="326" r:id="rId21"/>
    <p:sldId id="327" r:id="rId22"/>
    <p:sldId id="328" r:id="rId23"/>
    <p:sldId id="329" r:id="rId24"/>
    <p:sldId id="270" r:id="rId25"/>
    <p:sldId id="330" r:id="rId26"/>
    <p:sldId id="331" r:id="rId27"/>
    <p:sldId id="332" r:id="rId28"/>
    <p:sldId id="333" r:id="rId29"/>
    <p:sldId id="334" r:id="rId30"/>
    <p:sldId id="292" r:id="rId31"/>
    <p:sldId id="305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EB071-55FC-43D9-A831-A0E43CD3DE87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4B22-05DA-4D9B-8C91-9A2EDDB8F8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514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517A-03C5-4E1D-863D-6BD49C3AE1D3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F7EF-BEFF-4BE1-B802-6B743D02F2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417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23CC-AA2B-4377-BF62-14E08ED19444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CA20-9268-4643-A5A6-285D6C05CF96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1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63AF-8696-4F33-969F-F3E2F90663FC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4E5C-7BAD-46FE-882C-D459B1FFCD46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67651" y="6345827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82E639B7-C31C-4A18-A6DE-3A9E4C0D6D7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2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0A2F-CBFF-4001-B342-FBD91C9FD4D9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00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310-B27D-401B-9F70-5C89567B0866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9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A7-22E3-4B4C-BF77-1290C619DD01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47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207-F8A6-4594-BF8C-2007B65D0D45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8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62C2-8E1E-41FC-B4A6-3ED718A5D741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1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C0E-714F-4B91-84E2-EAB8EBD36210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62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6A27-CDC0-473E-8142-4AEC99AC7F0E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77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48EA-B5A7-4436-8E19-65DCEF38FA73}" type="datetime1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39B7-C31C-4A18-A6DE-3A9E4C0D6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8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66291" y="4516216"/>
            <a:ext cx="6761286" cy="1449831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altLang="zh-TW" sz="34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3400" dirty="0" smtClean="0">
                <a:solidFill>
                  <a:schemeClr val="bg1"/>
                </a:solidFill>
              </a:rPr>
              <a:t>指導</a:t>
            </a:r>
            <a:r>
              <a:rPr lang="zh-TW" altLang="en-US" sz="3400" dirty="0">
                <a:solidFill>
                  <a:schemeClr val="bg1"/>
                </a:solidFill>
              </a:rPr>
              <a:t>教授：李佳</a:t>
            </a:r>
            <a:r>
              <a:rPr lang="zh-TW" altLang="en-US" sz="3400" dirty="0" smtClean="0">
                <a:solidFill>
                  <a:schemeClr val="bg1"/>
                </a:solidFill>
              </a:rPr>
              <a:t>衛</a:t>
            </a:r>
            <a:endParaRPr lang="en-US" altLang="zh-TW" sz="34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3400" dirty="0" smtClean="0">
                <a:solidFill>
                  <a:schemeClr val="bg1"/>
                </a:solidFill>
              </a:rPr>
              <a:t>組員：郭釬莛、魏連興</a:t>
            </a:r>
            <a:r>
              <a:rPr lang="zh-TW" altLang="en-US" sz="3400" dirty="0">
                <a:solidFill>
                  <a:schemeClr val="bg1"/>
                </a:solidFill>
              </a:rPr>
              <a:t>、</a:t>
            </a:r>
            <a:r>
              <a:rPr lang="zh-TW" altLang="en-US" sz="3400" dirty="0" smtClean="0">
                <a:solidFill>
                  <a:schemeClr val="bg1"/>
                </a:solidFill>
              </a:rPr>
              <a:t>方正隆、錢詠謙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95014"/>
            <a:ext cx="12192000" cy="22212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856" y="3035244"/>
            <a:ext cx="1172628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zh-TW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互動式電腦教學遊戲對於提升計算機理論課程教學之研究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六邊形 6"/>
          <p:cNvSpPr/>
          <p:nvPr/>
        </p:nvSpPr>
        <p:spPr>
          <a:xfrm rot="7311660">
            <a:off x="520296" y="5169109"/>
            <a:ext cx="843451" cy="727113"/>
          </a:xfrm>
          <a:prstGeom prst="hexagon">
            <a:avLst/>
          </a:prstGeom>
          <a:solidFill>
            <a:srgbClr val="FF000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六邊形 7"/>
          <p:cNvSpPr/>
          <p:nvPr/>
        </p:nvSpPr>
        <p:spPr>
          <a:xfrm rot="7311660">
            <a:off x="1492729" y="915010"/>
            <a:ext cx="843451" cy="727113"/>
          </a:xfrm>
          <a:prstGeom prst="hexagon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 rot="19429612">
            <a:off x="9778631" y="4932499"/>
            <a:ext cx="2108084" cy="1200329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chemeClr val="bg1">
                    <a:alpha val="5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</a:t>
            </a:r>
            <a:endParaRPr lang="zh-TW" altLang="en-US" sz="7200" dirty="0">
              <a:solidFill>
                <a:schemeClr val="bg1">
                  <a:alpha val="5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六邊形 9"/>
          <p:cNvSpPr/>
          <p:nvPr/>
        </p:nvSpPr>
        <p:spPr>
          <a:xfrm rot="19300913">
            <a:off x="9685573" y="1206002"/>
            <a:ext cx="843451" cy="727113"/>
          </a:xfrm>
          <a:prstGeom prst="hexagon">
            <a:avLst/>
          </a:prstGeom>
          <a:solidFill>
            <a:srgbClr val="FF000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六邊形 10"/>
          <p:cNvSpPr/>
          <p:nvPr/>
        </p:nvSpPr>
        <p:spPr>
          <a:xfrm rot="7311660">
            <a:off x="8674460" y="5944352"/>
            <a:ext cx="843451" cy="727113"/>
          </a:xfrm>
          <a:prstGeom prst="hexagon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5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勝負判定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-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九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格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連線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516856"/>
            <a:ext cx="4569069" cy="435133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廣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度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優先演算法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Breadth </a:t>
            </a:r>
            <a:r>
              <a:rPr lang="en-US" altLang="zh-TW">
                <a:solidFill>
                  <a:schemeClr val="bg1"/>
                </a:solidFill>
                <a:latin typeface="Times New Roman" panose="02020603050405020304" pitchFamily="18" charset="0"/>
              </a:rPr>
              <a:t>First </a:t>
            </a:r>
            <a:r>
              <a:rPr lang="en-US" altLang="zh-TW" smtClean="0">
                <a:solidFill>
                  <a:schemeClr val="bg1"/>
                </a:solidFill>
                <a:latin typeface="Times New Roman" panose="02020603050405020304" pitchFamily="18" charset="0"/>
              </a:rPr>
              <a:t>Search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計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數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94" y="1516856"/>
            <a:ext cx="7272671" cy="45626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935" y="4432067"/>
            <a:ext cx="1973356" cy="18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遊戲主程式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816833"/>
            <a:ext cx="186983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用戶端</a:t>
            </a: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帳號登入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遊客登入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修改密碼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申請註冊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忘記密碼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版本更新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1816833"/>
            <a:ext cx="5896708" cy="39003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79" y="1816833"/>
            <a:ext cx="1315816" cy="1230924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879" y="3627743"/>
            <a:ext cx="2015744" cy="2019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7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遊戲主程式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主介面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3812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發送請求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使用者遊玩學習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使用者紀錄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查看排行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意見回饋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遊戲公告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更換角色及樣式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96" y="2845760"/>
            <a:ext cx="5275930" cy="36931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97" y="1381218"/>
            <a:ext cx="5275930" cy="13144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5" y="5341598"/>
            <a:ext cx="1471246" cy="1331126"/>
          </a:xfrm>
          <a:prstGeom prst="rect">
            <a:avLst/>
          </a:prstGeom>
        </p:spPr>
      </p:pic>
      <p:sp>
        <p:nvSpPr>
          <p:cNvPr id="16" name="橢圓形圖說文字 15"/>
          <p:cNvSpPr/>
          <p:nvPr/>
        </p:nvSpPr>
        <p:spPr>
          <a:xfrm>
            <a:off x="2672861" y="4950641"/>
            <a:ext cx="2259623" cy="78191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獲勝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才能選我喔！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429" y="3254383"/>
            <a:ext cx="1477842" cy="66721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521" y="1466184"/>
            <a:ext cx="1471750" cy="68309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351" y="2374534"/>
            <a:ext cx="1477842" cy="6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多人連線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816833"/>
            <a:ext cx="3865685" cy="3194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玩家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間溝通的封包傳遞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遊玩請求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下棋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位置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通知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答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題情況通知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勝負通知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伺服器端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06" y="1623585"/>
            <a:ext cx="33147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遊戲主程式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答題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3812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題目及</a:t>
            </a:r>
            <a:r>
              <a:rPr lang="zh-TW" altLang="en-US" dirty="0" smtClean="0">
                <a:solidFill>
                  <a:schemeClr val="bg1"/>
                </a:solidFill>
              </a:rPr>
              <a:t>選項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題目難度計算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答題時間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作答角色訊息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1380393" y="4010473"/>
            <a:ext cx="2523392" cy="74616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剛剛那題真簡單！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95" y="1724575"/>
            <a:ext cx="6643620" cy="43604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" y="4944864"/>
            <a:ext cx="1506416" cy="13629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51" y="4963228"/>
            <a:ext cx="1559170" cy="14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遊戲主程式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3812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答錯題目紀錄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使用者回饋</a:t>
            </a: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題</a:t>
            </a:r>
            <a:r>
              <a:rPr lang="zh-TW" altLang="en-US" dirty="0">
                <a:solidFill>
                  <a:schemeClr val="bg1"/>
                </a:solidFill>
              </a:rPr>
              <a:t>目</a:t>
            </a:r>
            <a:r>
              <a:rPr lang="zh-TW" altLang="en-US" dirty="0" smtClean="0">
                <a:solidFill>
                  <a:schemeClr val="bg1"/>
                </a:solidFill>
              </a:rPr>
              <a:t>學習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63" y="2076798"/>
            <a:ext cx="7250722" cy="4186314"/>
          </a:xfrm>
          <a:prstGeom prst="rect">
            <a:avLst/>
          </a:prstGeom>
        </p:spPr>
      </p:pic>
      <p:sp>
        <p:nvSpPr>
          <p:cNvPr id="11" name="橢圓形圖說文字 10"/>
          <p:cNvSpPr/>
          <p:nvPr/>
        </p:nvSpPr>
        <p:spPr>
          <a:xfrm>
            <a:off x="1036866" y="4023248"/>
            <a:ext cx="2523392" cy="74616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91" y="4945672"/>
            <a:ext cx="1598951" cy="14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遊戲主程式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排行榜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3812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使用者紀錄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行為紀錄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勝利排名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勝率</a:t>
            </a:r>
            <a:r>
              <a:rPr lang="en-US" altLang="zh-TW" dirty="0" smtClean="0">
                <a:solidFill>
                  <a:schemeClr val="bg1"/>
                </a:solidFill>
              </a:rPr>
              <a:t>&amp;PR</a:t>
            </a:r>
            <a:r>
              <a:rPr lang="zh-TW" altLang="en-US" dirty="0" smtClean="0">
                <a:solidFill>
                  <a:schemeClr val="bg1"/>
                </a:solidFill>
              </a:rPr>
              <a:t>計算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568" y="4215381"/>
            <a:ext cx="1598951" cy="14106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50" y="1411165"/>
            <a:ext cx="7765750" cy="4214894"/>
          </a:xfrm>
          <a:prstGeom prst="rect">
            <a:avLst/>
          </a:prstGeom>
        </p:spPr>
      </p:pic>
      <p:sp>
        <p:nvSpPr>
          <p:cNvPr id="9" name="內容版面配置區 9"/>
          <p:cNvSpPr txBox="1">
            <a:spLocks/>
          </p:cNvSpPr>
          <p:nvPr/>
        </p:nvSpPr>
        <p:spPr>
          <a:xfrm>
            <a:off x="3560258" y="5948629"/>
            <a:ext cx="3860450" cy="54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管理員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工具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-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遠端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管理資料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表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80" y="1381218"/>
            <a:ext cx="6276975" cy="2847975"/>
          </a:xfrm>
          <a:prstGeom prst="rect">
            <a:avLst/>
          </a:prstGeom>
        </p:spPr>
      </p:pic>
      <p:sp>
        <p:nvSpPr>
          <p:cNvPr id="31" name="內容版面配置區 9"/>
          <p:cNvSpPr>
            <a:spLocks noGrp="1"/>
          </p:cNvSpPr>
          <p:nvPr>
            <p:ph idx="1"/>
          </p:nvPr>
        </p:nvSpPr>
        <p:spPr>
          <a:xfrm>
            <a:off x="838200" y="1381218"/>
            <a:ext cx="2203938" cy="2082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常用功能：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查詢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更新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公告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回饋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199" y="349992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其他功能：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>
                <a:solidFill>
                  <a:schemeClr val="bg1"/>
                </a:solidFill>
              </a:rPr>
              <a:t>密碼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>
                <a:solidFill>
                  <a:schemeClr val="bg1"/>
                </a:solidFill>
              </a:rPr>
              <a:t>歸零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</a:rPr>
              <a:t>註冊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</a:rPr>
              <a:t>權限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>
                <a:solidFill>
                  <a:schemeClr val="bg1"/>
                </a:solidFill>
              </a:rPr>
              <a:t>刪除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</a:rPr>
              <a:t>指定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4" y="4690547"/>
            <a:ext cx="2038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管理員功能介面展示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21" name="圖片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42038"/>
            <a:ext cx="4780086" cy="318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561807"/>
            <a:ext cx="2203938" cy="97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查詢工具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32" name="圖片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31" y="2370406"/>
            <a:ext cx="419100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內容版面配置區 9"/>
          <p:cNvSpPr txBox="1">
            <a:spLocks/>
          </p:cNvSpPr>
          <p:nvPr/>
        </p:nvSpPr>
        <p:spPr>
          <a:xfrm>
            <a:off x="6708531" y="1561807"/>
            <a:ext cx="2203938" cy="97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更新工具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管理員功能介面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展示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561807"/>
            <a:ext cx="2203938" cy="97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</a:rPr>
              <a:t>公告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3" y="2540977"/>
            <a:ext cx="3512608" cy="37440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94" y="2540977"/>
            <a:ext cx="3833860" cy="37440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68" y="2540977"/>
            <a:ext cx="2760260" cy="31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946619" y="4028993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2673047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20860" y="2016318"/>
            <a:ext cx="2031325" cy="23083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  <a:endParaRPr lang="en-US" altLang="zh-TW" sz="7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0860" y="3206766"/>
            <a:ext cx="20313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83196" y="3416013"/>
            <a:ext cx="2106651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LIST</a:t>
            </a:r>
            <a:endParaRPr lang="zh-TW" altLang="en-US" sz="3200" dirty="0">
              <a:solidFill>
                <a:schemeClr val="bg1"/>
              </a:solidFill>
              <a:latin typeface="Bauhaus 93" panose="04030905020B02020C02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95478" y="563912"/>
            <a:ext cx="665740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ea typeface="微軟正黑體" panose="020B0604030504040204" pitchFamily="34" charset="-120"/>
              </a:rPr>
              <a:t>系統及研究開發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ea typeface="微軟正黑體" panose="020B0604030504040204" pitchFamily="34" charset="-120"/>
              </a:rPr>
              <a:t>執行程式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/>
              <a:t>設計流程</a:t>
            </a:r>
            <a:endParaRPr lang="en-US" altLang="zh-TW" sz="3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/>
              <a:t>勝負演算法</a:t>
            </a:r>
            <a:r>
              <a:rPr lang="zh-TW" altLang="en-US" sz="3200" dirty="0" smtClean="0"/>
              <a:t>設計</a:t>
            </a:r>
            <a:endParaRPr lang="en-US" altLang="zh-TW" sz="32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ea typeface="微軟正黑體" panose="020B0604030504040204" pitchFamily="34" charset="-120"/>
              </a:rPr>
              <a:t>執行程式功能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 smtClean="0"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遊戲主程式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 smtClean="0"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多人連線伺服器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 smtClean="0"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管理員工具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ea typeface="微軟正黑體" panose="020B0604030504040204" pitchFamily="34" charset="-120"/>
              </a:rPr>
              <a:t>資料庫設計實體關聯圖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ea typeface="微軟正黑體" panose="020B0604030504040204" pitchFamily="34" charset="-120"/>
              </a:rPr>
              <a:t>其他介面展示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TW" altLang="en-US" sz="3600" dirty="0" smtClean="0"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2192000" cy="391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 rot="19429612">
            <a:off x="8689472" y="4554371"/>
            <a:ext cx="269976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bg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</a:t>
            </a:r>
            <a:endParaRPr lang="zh-TW" altLang="en-US" sz="9600" dirty="0">
              <a:solidFill>
                <a:schemeClr val="bg1"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管理員功能介面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展示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561807"/>
            <a:ext cx="2203938" cy="97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回</a:t>
            </a:r>
            <a:r>
              <a:rPr lang="zh-TW" altLang="en-US" dirty="0">
                <a:solidFill>
                  <a:schemeClr val="bg1"/>
                </a:solidFill>
              </a:rPr>
              <a:t>饋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7" y="2230608"/>
            <a:ext cx="4244340" cy="139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522" y="1300296"/>
            <a:ext cx="3399692" cy="52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管理員功能介面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展示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-4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561807"/>
            <a:ext cx="2203938" cy="97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密</a:t>
            </a:r>
            <a:r>
              <a:rPr lang="zh-TW" altLang="en-US" dirty="0">
                <a:solidFill>
                  <a:schemeClr val="bg1"/>
                </a:solidFill>
              </a:rPr>
              <a:t>碼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5" y="2269881"/>
            <a:ext cx="604266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05" y="2269881"/>
            <a:ext cx="4556760" cy="329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內容版面配置區 9"/>
          <p:cNvSpPr txBox="1">
            <a:spLocks/>
          </p:cNvSpPr>
          <p:nvPr/>
        </p:nvSpPr>
        <p:spPr>
          <a:xfrm>
            <a:off x="7186247" y="1561807"/>
            <a:ext cx="2203938" cy="97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歸</a:t>
            </a:r>
            <a:r>
              <a:rPr lang="zh-TW" altLang="en-US" dirty="0">
                <a:solidFill>
                  <a:schemeClr val="bg1"/>
                </a:solidFill>
              </a:rPr>
              <a:t>零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管理員功能介面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展示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359584"/>
            <a:ext cx="2203938" cy="97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</a:rPr>
              <a:t>註冊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33" name="內容版面配置區 9"/>
          <p:cNvSpPr txBox="1">
            <a:spLocks/>
          </p:cNvSpPr>
          <p:nvPr/>
        </p:nvSpPr>
        <p:spPr>
          <a:xfrm>
            <a:off x="6406662" y="1280317"/>
            <a:ext cx="2203938" cy="97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權限工具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62" y="2205864"/>
            <a:ext cx="3228975" cy="3638550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53527"/>
            <a:ext cx="3671362" cy="4050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管理員功能介面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展示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-6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561807"/>
            <a:ext cx="2203938" cy="97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指</a:t>
            </a:r>
            <a:r>
              <a:rPr lang="zh-TW" altLang="en-US" dirty="0">
                <a:solidFill>
                  <a:schemeClr val="bg1"/>
                </a:solidFill>
              </a:rPr>
              <a:t>定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33" name="內容版面配置區 9"/>
          <p:cNvSpPr txBox="1">
            <a:spLocks/>
          </p:cNvSpPr>
          <p:nvPr/>
        </p:nvSpPr>
        <p:spPr>
          <a:xfrm>
            <a:off x="6233747" y="1558583"/>
            <a:ext cx="2203938" cy="97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chemeClr val="bg1"/>
                </a:solidFill>
              </a:rPr>
              <a:t>刪除</a:t>
            </a:r>
            <a:r>
              <a:rPr lang="zh-TW" altLang="en-US" dirty="0" smtClean="0">
                <a:solidFill>
                  <a:schemeClr val="bg1"/>
                </a:solidFill>
              </a:rPr>
              <a:t>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69" y="1561807"/>
            <a:ext cx="2255520" cy="139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52274"/>
            <a:ext cx="4472940" cy="290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9" y="2259037"/>
            <a:ext cx="4648200" cy="2331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3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26755"/>
            <a:ext cx="9976338" cy="561169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1338" y="279409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資料庫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設計實體關係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圖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向上箭號 5"/>
          <p:cNvSpPr/>
          <p:nvPr/>
        </p:nvSpPr>
        <p:spPr>
          <a:xfrm rot="18458646">
            <a:off x="4202723" y="3021242"/>
            <a:ext cx="395654" cy="44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 rot="18458646">
            <a:off x="7635093" y="3085720"/>
            <a:ext cx="395654" cy="44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上箭號 11"/>
          <p:cNvSpPr/>
          <p:nvPr/>
        </p:nvSpPr>
        <p:spPr>
          <a:xfrm rot="2861923">
            <a:off x="8769823" y="4606787"/>
            <a:ext cx="395654" cy="44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6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遊戲主程式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其他功能介面展示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1119553" y="1631657"/>
            <a:ext cx="9070732" cy="47246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遊戲公告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全</a:t>
            </a:r>
            <a:r>
              <a:rPr lang="zh-TW" altLang="en-US" dirty="0">
                <a:solidFill>
                  <a:schemeClr val="bg1"/>
                </a:solidFill>
              </a:rPr>
              <a:t>對</a:t>
            </a:r>
            <a:r>
              <a:rPr lang="zh-TW" altLang="en-US" dirty="0" smtClean="0">
                <a:solidFill>
                  <a:schemeClr val="bg1"/>
                </a:solidFill>
              </a:rPr>
              <a:t>畫面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選擇角色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選擇樣式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申請註冊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問</a:t>
            </a:r>
            <a:r>
              <a:rPr lang="zh-TW" altLang="en-US" dirty="0">
                <a:solidFill>
                  <a:schemeClr val="bg1"/>
                </a:solidFill>
              </a:rPr>
              <a:t>題</a:t>
            </a:r>
            <a:r>
              <a:rPr lang="zh-TW" altLang="en-US" dirty="0" smtClean="0">
                <a:solidFill>
                  <a:schemeClr val="bg1"/>
                </a:solidFill>
              </a:rPr>
              <a:t>回饋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忘記密碼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修改密碼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55" y="1631657"/>
            <a:ext cx="6875388" cy="42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其他功能介面展示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464603"/>
            <a:ext cx="9070732" cy="4724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遊戲公告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04869"/>
            <a:ext cx="4640982" cy="4328535"/>
          </a:xfrm>
          <a:prstGeom prst="rect">
            <a:avLst/>
          </a:prstGeom>
        </p:spPr>
      </p:pic>
      <p:sp>
        <p:nvSpPr>
          <p:cNvPr id="6" name="內容版面配置區 9"/>
          <p:cNvSpPr txBox="1">
            <a:spLocks/>
          </p:cNvSpPr>
          <p:nvPr/>
        </p:nvSpPr>
        <p:spPr>
          <a:xfrm>
            <a:off x="5743290" y="1464603"/>
            <a:ext cx="4698024" cy="93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全對結算畫面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8" y="2104869"/>
            <a:ext cx="5284686" cy="41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其他功能介面展示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786911" y="1414845"/>
            <a:ext cx="2986455" cy="1190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選擇</a:t>
            </a:r>
            <a:r>
              <a:rPr lang="zh-TW" altLang="en-US" dirty="0">
                <a:solidFill>
                  <a:schemeClr val="bg1"/>
                </a:solidFill>
              </a:rPr>
              <a:t>角色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9"/>
          <p:cNvSpPr txBox="1">
            <a:spLocks/>
          </p:cNvSpPr>
          <p:nvPr/>
        </p:nvSpPr>
        <p:spPr>
          <a:xfrm>
            <a:off x="4826975" y="1414845"/>
            <a:ext cx="4698024" cy="93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選擇樣式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75" y="2193846"/>
            <a:ext cx="6465278" cy="39313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1" y="2193846"/>
            <a:ext cx="3796126" cy="31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其他功能介面展示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360891"/>
            <a:ext cx="9070732" cy="4724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申請註冊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9"/>
          <p:cNvSpPr txBox="1">
            <a:spLocks/>
          </p:cNvSpPr>
          <p:nvPr/>
        </p:nvSpPr>
        <p:spPr>
          <a:xfrm>
            <a:off x="5603632" y="1368315"/>
            <a:ext cx="4698024" cy="93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審核查詢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7" y="1932798"/>
            <a:ext cx="4580017" cy="47781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48" y="3914027"/>
            <a:ext cx="3741744" cy="27510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859" y="1269088"/>
            <a:ext cx="2225233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其他功能介面展示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-4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22" name="內容版面配置區 9"/>
          <p:cNvSpPr>
            <a:spLocks noGrp="1"/>
          </p:cNvSpPr>
          <p:nvPr>
            <p:ph idx="1"/>
          </p:nvPr>
        </p:nvSpPr>
        <p:spPr>
          <a:xfrm>
            <a:off x="838199" y="1464604"/>
            <a:ext cx="2327032" cy="1032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問題回報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9"/>
          <p:cNvSpPr txBox="1">
            <a:spLocks/>
          </p:cNvSpPr>
          <p:nvPr/>
        </p:nvSpPr>
        <p:spPr>
          <a:xfrm>
            <a:off x="5031559" y="1448389"/>
            <a:ext cx="4698024" cy="93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忘記密碼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8" name="內容版面配置區 9"/>
          <p:cNvSpPr txBox="1">
            <a:spLocks/>
          </p:cNvSpPr>
          <p:nvPr/>
        </p:nvSpPr>
        <p:spPr>
          <a:xfrm>
            <a:off x="8998038" y="1469685"/>
            <a:ext cx="1820251" cy="93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修</a:t>
            </a:r>
            <a:r>
              <a:rPr lang="zh-TW" altLang="en-US" dirty="0">
                <a:solidFill>
                  <a:schemeClr val="bg1"/>
                </a:solidFill>
              </a:rPr>
              <a:t>改</a:t>
            </a:r>
            <a:r>
              <a:rPr lang="zh-TW" altLang="en-US" dirty="0" smtClean="0">
                <a:solidFill>
                  <a:schemeClr val="bg1"/>
                </a:solidFill>
              </a:rPr>
              <a:t>密碼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6" y="2029726"/>
            <a:ext cx="3932342" cy="38295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45" y="2029726"/>
            <a:ext cx="3565746" cy="302052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57" y="2029726"/>
            <a:ext cx="2474752" cy="26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系統及研究開發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8168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程式語言：</a:t>
            </a:r>
            <a:r>
              <a:rPr lang="en-US" altLang="zh-TW" dirty="0" smtClean="0">
                <a:solidFill>
                  <a:schemeClr val="bg1"/>
                </a:solidFill>
              </a:rPr>
              <a:t>C#</a:t>
            </a:r>
            <a:r>
              <a:rPr lang="zh-TW" altLang="en-US" dirty="0" smtClean="0">
                <a:solidFill>
                  <a:schemeClr val="bg1"/>
                </a:solidFill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</a:rPr>
              <a:t>SQL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開發環境：</a:t>
            </a:r>
            <a:r>
              <a:rPr lang="en-US" altLang="zh-TW" dirty="0" smtClean="0">
                <a:solidFill>
                  <a:schemeClr val="bg1"/>
                </a:solidFill>
              </a:rPr>
              <a:t>Windows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遊戲類型：六貫棋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棋盤遊戲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投入課程：臺東大學演算法課程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67" y="1832481"/>
            <a:ext cx="5894510" cy="3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9862" y="559224"/>
            <a:ext cx="3262432" cy="1015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提問時間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391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31" y="2420677"/>
            <a:ext cx="3728350" cy="33732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27" y="2420677"/>
            <a:ext cx="3760588" cy="3402436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 rot="19429612">
            <a:off x="9007103" y="4686195"/>
            <a:ext cx="317850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bg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</a:t>
            </a:r>
            <a:endParaRPr lang="zh-TW" altLang="en-US" sz="9600" dirty="0">
              <a:solidFill>
                <a:schemeClr val="bg1"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六邊形 11"/>
          <p:cNvSpPr/>
          <p:nvPr/>
        </p:nvSpPr>
        <p:spPr>
          <a:xfrm>
            <a:off x="10177716" y="2532729"/>
            <a:ext cx="843451" cy="727113"/>
          </a:xfrm>
          <a:prstGeom prst="hexagon">
            <a:avLst/>
          </a:prstGeom>
          <a:solidFill>
            <a:srgbClr val="FF000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六邊形 12"/>
          <p:cNvSpPr/>
          <p:nvPr/>
        </p:nvSpPr>
        <p:spPr>
          <a:xfrm rot="7311660">
            <a:off x="503504" y="4281115"/>
            <a:ext cx="823426" cy="709850"/>
          </a:xfrm>
          <a:prstGeom prst="hexagon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六邊形 13"/>
          <p:cNvSpPr/>
          <p:nvPr/>
        </p:nvSpPr>
        <p:spPr>
          <a:xfrm rot="7311660">
            <a:off x="3727392" y="1640772"/>
            <a:ext cx="823426" cy="709850"/>
          </a:xfrm>
          <a:prstGeom prst="hexagon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六邊形 14"/>
          <p:cNvSpPr/>
          <p:nvPr/>
        </p:nvSpPr>
        <p:spPr>
          <a:xfrm>
            <a:off x="6777785" y="5711591"/>
            <a:ext cx="843451" cy="727113"/>
          </a:xfrm>
          <a:prstGeom prst="hexagon">
            <a:avLst/>
          </a:prstGeom>
          <a:solidFill>
            <a:srgbClr val="FF000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0"/>
            <a:ext cx="12192000" cy="19050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198061" y="2726993"/>
            <a:ext cx="782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listening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16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執行程式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635369"/>
            <a:ext cx="10515600" cy="453280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遊戲主程式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	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答題視窗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答題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	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棋盤對弈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勝負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	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其</a:t>
            </a:r>
            <a:r>
              <a:rPr lang="zh-TW" altLang="en-US" dirty="0">
                <a:solidFill>
                  <a:schemeClr val="bg1"/>
                </a:solidFill>
              </a:rPr>
              <a:t>他</a:t>
            </a:r>
            <a:r>
              <a:rPr lang="zh-TW" altLang="en-US" dirty="0" smtClean="0">
                <a:solidFill>
                  <a:schemeClr val="bg1"/>
                </a:solidFill>
              </a:rPr>
              <a:t>功能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多人連線伺服器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	-</a:t>
            </a:r>
            <a:r>
              <a:rPr lang="zh-TW" altLang="en-US" dirty="0" smtClean="0">
                <a:solidFill>
                  <a:schemeClr val="bg1"/>
                </a:solidFill>
              </a:rPr>
              <a:t>玩家連線溝通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管理員工具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	-</a:t>
            </a:r>
            <a:r>
              <a:rPr lang="zh-TW" altLang="en-US" dirty="0" smtClean="0">
                <a:solidFill>
                  <a:schemeClr val="bg1"/>
                </a:solidFill>
              </a:rPr>
              <a:t>遠端管理資料</a:t>
            </a:r>
            <a:r>
              <a:rPr lang="zh-TW" altLang="en-US" dirty="0">
                <a:solidFill>
                  <a:schemeClr val="bg1"/>
                </a:solidFill>
              </a:rPr>
              <a:t>庫</a:t>
            </a: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sz="4400" dirty="0" smtClean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86" y="1161738"/>
            <a:ext cx="2139460" cy="21333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37" y="3268801"/>
            <a:ext cx="2207134" cy="22008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61" y="1188039"/>
            <a:ext cx="2086708" cy="20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關係圖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899746" y="2648907"/>
            <a:ext cx="378069" cy="37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890953" y="3141276"/>
            <a:ext cx="395654" cy="720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617754" y="3026976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34123" y="2648907"/>
            <a:ext cx="378069" cy="37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25330" y="3141276"/>
            <a:ext cx="395654" cy="720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9"/>
          <p:cNvSpPr>
            <a:spLocks noGrp="1"/>
          </p:cNvSpPr>
          <p:nvPr>
            <p:ph idx="1"/>
          </p:nvPr>
        </p:nvSpPr>
        <p:spPr>
          <a:xfrm>
            <a:off x="257930" y="4104279"/>
            <a:ext cx="1283631" cy="584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使用者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6" y="2875895"/>
            <a:ext cx="882526" cy="88001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63" y="2762073"/>
            <a:ext cx="967634" cy="96487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50" y="1323038"/>
            <a:ext cx="985148" cy="982340"/>
          </a:xfrm>
          <a:prstGeom prst="rect">
            <a:avLst/>
          </a:prstGeom>
        </p:spPr>
      </p:pic>
      <p:sp>
        <p:nvSpPr>
          <p:cNvPr id="18" name="內容版面配置區 9"/>
          <p:cNvSpPr txBox="1">
            <a:spLocks/>
          </p:cNvSpPr>
          <p:nvPr/>
        </p:nvSpPr>
        <p:spPr>
          <a:xfrm>
            <a:off x="4719336" y="6157196"/>
            <a:ext cx="2322605" cy="584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資料庫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0487082" y="2517002"/>
            <a:ext cx="378069" cy="3780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10478289" y="3009371"/>
            <a:ext cx="395654" cy="72096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rot="19282106">
            <a:off x="3682070" y="2098897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內容版面配置區 9"/>
          <p:cNvSpPr txBox="1">
            <a:spLocks/>
          </p:cNvSpPr>
          <p:nvPr/>
        </p:nvSpPr>
        <p:spPr>
          <a:xfrm>
            <a:off x="4395180" y="2488319"/>
            <a:ext cx="1608039" cy="9709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多人連線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伺服器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11" name="圓柱 10"/>
          <p:cNvSpPr/>
          <p:nvPr/>
        </p:nvSpPr>
        <p:spPr>
          <a:xfrm>
            <a:off x="4719336" y="5246107"/>
            <a:ext cx="118715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柱 25"/>
          <p:cNvSpPr/>
          <p:nvPr/>
        </p:nvSpPr>
        <p:spPr>
          <a:xfrm>
            <a:off x="4719336" y="4681729"/>
            <a:ext cx="118715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 rot="8691590">
            <a:off x="3446699" y="2243131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 rot="2617233">
            <a:off x="3764167" y="4735703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 rot="13588537">
            <a:off x="3574283" y="4556247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內容版面配置區 9"/>
          <p:cNvSpPr txBox="1">
            <a:spLocks/>
          </p:cNvSpPr>
          <p:nvPr/>
        </p:nvSpPr>
        <p:spPr>
          <a:xfrm>
            <a:off x="2072306" y="3926088"/>
            <a:ext cx="2322605" cy="584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遊戲主程式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31" name="內容版面配置區 9"/>
          <p:cNvSpPr txBox="1">
            <a:spLocks/>
          </p:cNvSpPr>
          <p:nvPr/>
        </p:nvSpPr>
        <p:spPr>
          <a:xfrm>
            <a:off x="6917510" y="3845243"/>
            <a:ext cx="2322605" cy="584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管理員工具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 rot="19282106">
            <a:off x="6430001" y="4392803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8691590">
            <a:off x="6207816" y="4548851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 rot="10800000">
            <a:off x="9148762" y="2981596"/>
            <a:ext cx="597877" cy="577851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內容版面配置區 9"/>
          <p:cNvSpPr txBox="1">
            <a:spLocks/>
          </p:cNvSpPr>
          <p:nvPr/>
        </p:nvSpPr>
        <p:spPr>
          <a:xfrm>
            <a:off x="9872096" y="3861541"/>
            <a:ext cx="1608039" cy="48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管理</a:t>
            </a:r>
            <a:r>
              <a:rPr lang="zh-TW" altLang="en-US" dirty="0">
                <a:solidFill>
                  <a:schemeClr val="bg1"/>
                </a:solidFill>
              </a:rPr>
              <a:t>員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0726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65224" y="2024672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進入遊戲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186230"/>
            <a:ext cx="2054469" cy="8384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初期設計：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838200" y="3088298"/>
            <a:ext cx="2054469" cy="83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現在：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81527" y="2024672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下棋和答題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83790" y="2024672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玩家連</a:t>
            </a:r>
            <a:r>
              <a:rPr lang="zh-TW" altLang="en-US" sz="2400" dirty="0">
                <a:solidFill>
                  <a:schemeClr val="tx1"/>
                </a:solidFill>
              </a:rPr>
              <a:t>線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2810547" y="2204915"/>
            <a:ext cx="618390" cy="43082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787863" y="2204915"/>
            <a:ext cx="618390" cy="43082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8785600" y="2204914"/>
            <a:ext cx="618390" cy="43082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703526" y="2024671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遊戲結束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5223" y="4106984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登入遊戲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83786" y="3546480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遊玩</a:t>
            </a:r>
            <a:r>
              <a:rPr lang="zh-TW" altLang="en-US" sz="2400" dirty="0" smtClean="0">
                <a:solidFill>
                  <a:schemeClr val="tx1"/>
                </a:solidFill>
              </a:rPr>
              <a:t>請求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2810546" y="4287226"/>
            <a:ext cx="618390" cy="43082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683787" y="4718049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其</a:t>
            </a:r>
            <a:r>
              <a:rPr lang="zh-TW" altLang="en-US" sz="2400" dirty="0">
                <a:solidFill>
                  <a:schemeClr val="tx1"/>
                </a:solidFill>
              </a:rPr>
              <a:t>他</a:t>
            </a:r>
            <a:r>
              <a:rPr lang="zh-TW" altLang="en-US" sz="2400" dirty="0" smtClean="0">
                <a:solidFill>
                  <a:schemeClr val="tx1"/>
                </a:solidFill>
              </a:rPr>
              <a:t>功能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向右箭號 24"/>
          <p:cNvSpPr/>
          <p:nvPr/>
        </p:nvSpPr>
        <p:spPr>
          <a:xfrm>
            <a:off x="5787862" y="4287225"/>
            <a:ext cx="618390" cy="43082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681525" y="4106981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下棋和答題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8785599" y="4337788"/>
            <a:ext cx="618390" cy="43082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9703525" y="3546234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查看解析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03525" y="4718048"/>
            <a:ext cx="1828799" cy="791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使用者回饋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直線接點 30"/>
          <p:cNvCxnSpPr/>
          <p:nvPr/>
        </p:nvCxnSpPr>
        <p:spPr>
          <a:xfrm flipV="1">
            <a:off x="-123092" y="2963008"/>
            <a:ext cx="12388361" cy="47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886804" y="232864"/>
            <a:ext cx="2054469" cy="83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進入</a:t>
            </a:r>
            <a:r>
              <a:rPr lang="zh-TW" altLang="en-US" dirty="0">
                <a:solidFill>
                  <a:schemeClr val="bg1"/>
                </a:solidFill>
              </a:rPr>
              <a:t>遊戲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871253" y="896590"/>
            <a:ext cx="1522705" cy="5115546"/>
            <a:chOff x="871253" y="896590"/>
            <a:chExt cx="1522705" cy="5115546"/>
          </a:xfrm>
        </p:grpSpPr>
        <p:sp>
          <p:nvSpPr>
            <p:cNvPr id="8" name="矩形 7"/>
            <p:cNvSpPr/>
            <p:nvPr/>
          </p:nvSpPr>
          <p:spPr>
            <a:xfrm>
              <a:off x="878502" y="2377914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登入遊戲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向右箭號 13"/>
            <p:cNvSpPr/>
            <p:nvPr/>
          </p:nvSpPr>
          <p:spPr>
            <a:xfrm rot="5400000">
              <a:off x="1410778" y="1783103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78505" y="896590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測試連線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78502" y="3854886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連線伺服器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向右箭號 32"/>
            <p:cNvSpPr/>
            <p:nvPr/>
          </p:nvSpPr>
          <p:spPr>
            <a:xfrm rot="5400000">
              <a:off x="1418025" y="3262836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向右箭號 33"/>
            <p:cNvSpPr/>
            <p:nvPr/>
          </p:nvSpPr>
          <p:spPr>
            <a:xfrm rot="5400000">
              <a:off x="1418405" y="4813577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871253" y="5417988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發送遊玩請求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直線接點 6"/>
          <p:cNvCxnSpPr/>
          <p:nvPr/>
        </p:nvCxnSpPr>
        <p:spPr>
          <a:xfrm flipH="1">
            <a:off x="2588525" y="83741"/>
            <a:ext cx="8021" cy="70986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向右箭號 35"/>
          <p:cNvSpPr/>
          <p:nvPr/>
        </p:nvSpPr>
        <p:spPr>
          <a:xfrm>
            <a:off x="2386706" y="1564455"/>
            <a:ext cx="985164" cy="686349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遊玩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7" name="內容版面配置區 9"/>
          <p:cNvSpPr txBox="1">
            <a:spLocks/>
          </p:cNvSpPr>
          <p:nvPr/>
        </p:nvSpPr>
        <p:spPr>
          <a:xfrm>
            <a:off x="3422254" y="232864"/>
            <a:ext cx="2054469" cy="83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遊戲開始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483192" y="884936"/>
            <a:ext cx="1515453" cy="2068802"/>
            <a:chOff x="3483192" y="884936"/>
            <a:chExt cx="1515453" cy="2068802"/>
          </a:xfrm>
        </p:grpSpPr>
        <p:sp>
          <p:nvSpPr>
            <p:cNvPr id="38" name="矩形 37"/>
            <p:cNvSpPr/>
            <p:nvPr/>
          </p:nvSpPr>
          <p:spPr>
            <a:xfrm>
              <a:off x="3483192" y="884936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建立棋盤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483192" y="2359590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玩家下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棋</a:t>
              </a:r>
            </a:p>
          </p:txBody>
        </p:sp>
        <p:sp>
          <p:nvSpPr>
            <p:cNvPr id="40" name="向右箭號 39"/>
            <p:cNvSpPr/>
            <p:nvPr/>
          </p:nvSpPr>
          <p:spPr>
            <a:xfrm rot="5400000">
              <a:off x="4022715" y="1755612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809979" y="625629"/>
            <a:ext cx="5057464" cy="5395228"/>
            <a:chOff x="2809979" y="625629"/>
            <a:chExt cx="5057464" cy="5395228"/>
          </a:xfrm>
        </p:grpSpPr>
        <p:sp>
          <p:nvSpPr>
            <p:cNvPr id="75" name="向右箭號 74"/>
            <p:cNvSpPr/>
            <p:nvPr/>
          </p:nvSpPr>
          <p:spPr>
            <a:xfrm rot="10800000">
              <a:off x="5071041" y="5639020"/>
              <a:ext cx="1454535" cy="19629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向右箭號 73"/>
            <p:cNvSpPr/>
            <p:nvPr/>
          </p:nvSpPr>
          <p:spPr>
            <a:xfrm rot="16200000">
              <a:off x="5522196" y="3789111"/>
              <a:ext cx="4043341" cy="1548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向右箭號 67"/>
            <p:cNvSpPr/>
            <p:nvPr/>
          </p:nvSpPr>
          <p:spPr>
            <a:xfrm rot="5400000">
              <a:off x="6037022" y="3547875"/>
              <a:ext cx="958148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491894" y="3764859"/>
              <a:ext cx="1588168" cy="5695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跳出題目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3554900" y="5524932"/>
              <a:ext cx="1439359" cy="49592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通知對手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向右箭號 49"/>
            <p:cNvSpPr/>
            <p:nvPr/>
          </p:nvSpPr>
          <p:spPr>
            <a:xfrm rot="17301263">
              <a:off x="4083307" y="2284695"/>
              <a:ext cx="2671121" cy="23082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向右箭號 53"/>
            <p:cNvSpPr/>
            <p:nvPr/>
          </p:nvSpPr>
          <p:spPr>
            <a:xfrm rot="5400000">
              <a:off x="4022715" y="3179095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弧形向右箭號 54"/>
            <p:cNvSpPr/>
            <p:nvPr/>
          </p:nvSpPr>
          <p:spPr>
            <a:xfrm flipV="1">
              <a:off x="2809979" y="2556393"/>
              <a:ext cx="617621" cy="3300880"/>
            </a:xfrm>
            <a:prstGeom prst="curved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向右箭號 56"/>
            <p:cNvSpPr/>
            <p:nvPr/>
          </p:nvSpPr>
          <p:spPr>
            <a:xfrm rot="5400000">
              <a:off x="3834652" y="4801971"/>
              <a:ext cx="808146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3890388" y="4762867"/>
              <a:ext cx="696674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tx1"/>
                  </a:solidFill>
                </a:rPr>
                <a:t>錯誤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964042" y="1768323"/>
              <a:ext cx="729916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tx1"/>
                  </a:solidFill>
                </a:rPr>
                <a:t>正</a:t>
              </a:r>
              <a:r>
                <a:rPr lang="zh-TW" altLang="en-US" b="1" dirty="0">
                  <a:solidFill>
                    <a:schemeClr val="tx1"/>
                  </a:solidFill>
                </a:rPr>
                <a:t>確</a:t>
              </a:r>
            </a:p>
          </p:txBody>
        </p:sp>
        <p:sp>
          <p:nvSpPr>
            <p:cNvPr id="60" name="向右箭號 59"/>
            <p:cNvSpPr/>
            <p:nvPr/>
          </p:nvSpPr>
          <p:spPr>
            <a:xfrm rot="5400000">
              <a:off x="6322522" y="1307168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5801602" y="1932235"/>
              <a:ext cx="1478246" cy="4456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深度優先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向右箭號 61"/>
            <p:cNvSpPr/>
            <p:nvPr/>
          </p:nvSpPr>
          <p:spPr>
            <a:xfrm rot="5400000">
              <a:off x="6205446" y="2724505"/>
              <a:ext cx="640260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/>
          </p:nvSpPr>
          <p:spPr>
            <a:xfrm>
              <a:off x="5801602" y="4377128"/>
              <a:ext cx="1478246" cy="4456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廣度優先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橢圓 63"/>
            <p:cNvSpPr/>
            <p:nvPr/>
          </p:nvSpPr>
          <p:spPr>
            <a:xfrm>
              <a:off x="5869034" y="625629"/>
              <a:ext cx="1478246" cy="4456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下棋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著色</a:t>
              </a:r>
            </a:p>
          </p:txBody>
        </p:sp>
        <p:sp>
          <p:nvSpPr>
            <p:cNvPr id="66" name="向右箭號 65"/>
            <p:cNvSpPr/>
            <p:nvPr/>
          </p:nvSpPr>
          <p:spPr>
            <a:xfrm rot="17643311">
              <a:off x="6362068" y="2077362"/>
              <a:ext cx="2246396" cy="204291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5959646" y="2944769"/>
              <a:ext cx="1162160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tx1"/>
                  </a:solidFill>
                </a:rPr>
                <a:t>判定勝</a:t>
              </a:r>
              <a:r>
                <a:rPr lang="zh-TW" altLang="en-US" b="1" dirty="0">
                  <a:solidFill>
                    <a:schemeClr val="tx1"/>
                  </a:solidFill>
                </a:rPr>
                <a:t>負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364110" y="1768323"/>
              <a:ext cx="503333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</a:rPr>
                <a:t>是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6289059" y="3460851"/>
              <a:ext cx="503333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tx1"/>
                  </a:solidFill>
                </a:rPr>
                <a:t>否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向右箭號 70"/>
            <p:cNvSpPr/>
            <p:nvPr/>
          </p:nvSpPr>
          <p:spPr>
            <a:xfrm rot="5400000">
              <a:off x="6135195" y="5259714"/>
              <a:ext cx="879870" cy="245074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6463876" y="5586155"/>
              <a:ext cx="1120547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tx1"/>
                  </a:solidFill>
                </a:rPr>
                <a:t>判定勝</a:t>
              </a:r>
              <a:r>
                <a:rPr lang="zh-TW" altLang="en-US" b="1" dirty="0">
                  <a:solidFill>
                    <a:schemeClr val="tx1"/>
                  </a:solidFill>
                </a:rPr>
                <a:t>負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5701311" y="5586155"/>
              <a:ext cx="503333" cy="302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tx1"/>
                  </a:solidFill>
                </a:rPr>
                <a:t>否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166065" y="543948"/>
            <a:ext cx="1565183" cy="5337830"/>
            <a:chOff x="8125960" y="495822"/>
            <a:chExt cx="1565183" cy="5337830"/>
          </a:xfrm>
        </p:grpSpPr>
        <p:sp>
          <p:nvSpPr>
            <p:cNvPr id="77" name="矩形 76"/>
            <p:cNvSpPr/>
            <p:nvPr/>
          </p:nvSpPr>
          <p:spPr>
            <a:xfrm>
              <a:off x="8125962" y="495822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通知對手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向右箭號 77"/>
            <p:cNvSpPr/>
            <p:nvPr/>
          </p:nvSpPr>
          <p:spPr>
            <a:xfrm rot="5400000">
              <a:off x="8665485" y="1424224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8125960" y="2050155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遊戲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結束</a:t>
              </a:r>
            </a:p>
          </p:txBody>
        </p:sp>
        <p:sp>
          <p:nvSpPr>
            <p:cNvPr id="80" name="向右箭號 79"/>
            <p:cNvSpPr/>
            <p:nvPr/>
          </p:nvSpPr>
          <p:spPr>
            <a:xfrm rot="5400000">
              <a:off x="8666829" y="3057197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8125960" y="3636739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chemeClr val="tx1"/>
                  </a:solidFill>
                </a:rPr>
                <a:t>答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題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解析</a:t>
              </a:r>
            </a:p>
          </p:txBody>
        </p:sp>
        <p:sp>
          <p:nvSpPr>
            <p:cNvPr id="83" name="向右箭號 82"/>
            <p:cNvSpPr/>
            <p:nvPr/>
          </p:nvSpPr>
          <p:spPr>
            <a:xfrm rot="5400000">
              <a:off x="8665485" y="4546035"/>
              <a:ext cx="436405" cy="30403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8175690" y="5239504"/>
              <a:ext cx="1515453" cy="5941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關閉解析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6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棋盤勝負判定</a:t>
            </a:r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655028"/>
            <a:ext cx="4569069" cy="39935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</a:rPr>
              <a:t>對</a:t>
            </a:r>
            <a:r>
              <a:rPr lang="zh-TW" altLang="en-US" dirty="0">
                <a:solidFill>
                  <a:schemeClr val="bg1"/>
                </a:solidFill>
              </a:rPr>
              <a:t>邊</a:t>
            </a:r>
            <a:r>
              <a:rPr lang="zh-TW" altLang="en-US" dirty="0" smtClean="0">
                <a:solidFill>
                  <a:schemeClr val="bg1"/>
                </a:solidFill>
              </a:rPr>
              <a:t>連線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	-</a:t>
            </a:r>
            <a:r>
              <a:rPr lang="zh-TW" altLang="en-US" dirty="0" smtClean="0">
                <a:solidFill>
                  <a:schemeClr val="bg1"/>
                </a:solidFill>
              </a:rPr>
              <a:t>原始規則</a:t>
            </a:r>
            <a:endParaRPr lang="zh-TW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</a:rPr>
              <a:t>	</a:t>
            </a: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同色棋子連結同色邊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</a:rPr>
              <a:t>	</a:t>
            </a:r>
            <a:r>
              <a:rPr lang="en-US" altLang="zh-TW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深度優先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2. </a:t>
            </a:r>
            <a:r>
              <a:rPr lang="zh-TW" altLang="en-US" dirty="0">
                <a:solidFill>
                  <a:schemeClr val="bg1"/>
                </a:solidFill>
              </a:rPr>
              <a:t>九格</a:t>
            </a:r>
            <a:r>
              <a:rPr lang="zh-TW" altLang="en-US" dirty="0" smtClean="0">
                <a:solidFill>
                  <a:schemeClr val="bg1"/>
                </a:solidFill>
              </a:rPr>
              <a:t>連線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	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新增規則</a:t>
            </a:r>
            <a:endParaRPr lang="zh-TW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</a:rPr>
              <a:t>	</a:t>
            </a: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同</a:t>
            </a:r>
            <a:r>
              <a:rPr lang="zh-TW" altLang="en-US" dirty="0" smtClean="0">
                <a:solidFill>
                  <a:schemeClr val="bg1"/>
                </a:solidFill>
              </a:rPr>
              <a:t>色連結格子</a:t>
            </a:r>
            <a:r>
              <a:rPr lang="zh-TW" altLang="en-US" dirty="0">
                <a:solidFill>
                  <a:schemeClr val="bg1"/>
                </a:solidFill>
              </a:rPr>
              <a:t>達九格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</a:rPr>
              <a:t>	</a:t>
            </a:r>
            <a:r>
              <a:rPr lang="en-US" altLang="zh-TW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廣度優先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3" y="4921406"/>
            <a:ext cx="1787770" cy="16175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21" y="1787499"/>
            <a:ext cx="6050804" cy="42523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75" y="4611315"/>
            <a:ext cx="2638116" cy="18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47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勝負判定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-</a:t>
            </a:r>
            <a: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  <a:t>對邊連線</a:t>
            </a:r>
            <a:br>
              <a:rPr lang="zh-TW" alt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39B7-C31C-4A18-A6DE-3A9E4C0D6D71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516856"/>
            <a:ext cx="4569069" cy="435133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深度優先演算法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Depth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First 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Search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標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記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0" y="1516856"/>
            <a:ext cx="7784994" cy="46742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8" y="4334992"/>
            <a:ext cx="2051538" cy="18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449</Words>
  <Application>Microsoft Office PowerPoint</Application>
  <PresentationFormat>寬螢幕</PresentationFormat>
  <Paragraphs>220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微軟正黑體</vt:lpstr>
      <vt:lpstr>新細明體</vt:lpstr>
      <vt:lpstr>Arial</vt:lpstr>
      <vt:lpstr>Arial Black</vt:lpstr>
      <vt:lpstr>Bauhaus 93</vt:lpstr>
      <vt:lpstr>Calibri</vt:lpstr>
      <vt:lpstr>Times New Roman</vt:lpstr>
      <vt:lpstr>Office 佈景主題</vt:lpstr>
      <vt:lpstr>PowerPoint 簡報</vt:lpstr>
      <vt:lpstr>PowerPoint 簡報</vt:lpstr>
      <vt:lpstr> 系統及研究開發 </vt:lpstr>
      <vt:lpstr> 執行程式 </vt:lpstr>
      <vt:lpstr> 關係圖 </vt:lpstr>
      <vt:lpstr> 設計流程 </vt:lpstr>
      <vt:lpstr>PowerPoint 簡報</vt:lpstr>
      <vt:lpstr> 棋盤勝負判定 </vt:lpstr>
      <vt:lpstr>  勝負判定-對邊連線  </vt:lpstr>
      <vt:lpstr>  勝負判定-九格連線  </vt:lpstr>
      <vt:lpstr> 遊戲主程式-登入介面 </vt:lpstr>
      <vt:lpstr> 遊戲主程式-主介面 </vt:lpstr>
      <vt:lpstr> 多人連線伺服器 </vt:lpstr>
      <vt:lpstr> 遊戲主程式-答題介面 </vt:lpstr>
      <vt:lpstr> 遊戲主程式-解析介面 </vt:lpstr>
      <vt:lpstr> 遊戲主程式-排行榜 </vt:lpstr>
      <vt:lpstr> 管理員工具-遠端管理資料表 </vt:lpstr>
      <vt:lpstr> 管理員功能介面展示-1 </vt:lpstr>
      <vt:lpstr> 管理員功能介面展示-2 </vt:lpstr>
      <vt:lpstr> 管理員功能介面展示-3 </vt:lpstr>
      <vt:lpstr> 管理員功能介面展示-4 </vt:lpstr>
      <vt:lpstr> 管理員功能介面展示-5 </vt:lpstr>
      <vt:lpstr> 管理員功能介面展示-6 </vt:lpstr>
      <vt:lpstr> 資料庫設計實體關係圖 </vt:lpstr>
      <vt:lpstr> 遊戲主程式-其他功能介面展示 </vt:lpstr>
      <vt:lpstr> 其他功能介面展示-1 </vt:lpstr>
      <vt:lpstr> 其他功能介面展示-2 </vt:lpstr>
      <vt:lpstr> 其他功能介面展示-3 </vt:lpstr>
      <vt:lpstr> 其他功能介面展示-4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James</dc:creator>
  <cp:lastModifiedBy>admin</cp:lastModifiedBy>
  <cp:revision>195</cp:revision>
  <dcterms:created xsi:type="dcterms:W3CDTF">2019-10-26T07:30:06Z</dcterms:created>
  <dcterms:modified xsi:type="dcterms:W3CDTF">2019-11-22T02:06:48Z</dcterms:modified>
</cp:coreProperties>
</file>