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26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257" r:id="rId2"/>
    <p:sldId id="258" r:id="rId3"/>
    <p:sldId id="259" r:id="rId4"/>
    <p:sldId id="280" r:id="rId5"/>
    <p:sldId id="268" r:id="rId6"/>
    <p:sldId id="260" r:id="rId7"/>
    <p:sldId id="276" r:id="rId8"/>
    <p:sldId id="269" r:id="rId9"/>
    <p:sldId id="262" r:id="rId10"/>
    <p:sldId id="302" r:id="rId11"/>
    <p:sldId id="306" r:id="rId12"/>
    <p:sldId id="305" r:id="rId13"/>
    <p:sldId id="265" r:id="rId14"/>
    <p:sldId id="287" r:id="rId15"/>
    <p:sldId id="288" r:id="rId16"/>
    <p:sldId id="289" r:id="rId17"/>
    <p:sldId id="290" r:id="rId18"/>
    <p:sldId id="270" r:id="rId19"/>
    <p:sldId id="271" r:id="rId20"/>
    <p:sldId id="266" r:id="rId21"/>
    <p:sldId id="272" r:id="rId22"/>
    <p:sldId id="293" r:id="rId23"/>
    <p:sldId id="298" r:id="rId24"/>
    <p:sldId id="273" r:id="rId25"/>
    <p:sldId id="294" r:id="rId26"/>
    <p:sldId id="297" r:id="rId27"/>
    <p:sldId id="308" r:id="rId28"/>
    <p:sldId id="307" r:id="rId29"/>
    <p:sldId id="296" r:id="rId30"/>
    <p:sldId id="275" r:id="rId31"/>
    <p:sldId id="274" r:id="rId32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92" autoAdjust="0"/>
    <p:restoredTop sz="94660"/>
  </p:normalViewPr>
  <p:slideViewPr>
    <p:cSldViewPr snapToGrid="0">
      <p:cViewPr>
        <p:scale>
          <a:sx n="96" d="100"/>
          <a:sy n="96" d="100"/>
        </p:scale>
        <p:origin x="-24" y="475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38" d="100"/>
        <a:sy n="38" d="100"/>
      </p:scale>
      <p:origin x="0" y="0"/>
    </p:cViewPr>
  </p:sorterViewPr>
  <p:gridSpacing cx="36004" cy="36004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microsoft.com/office/2015/10/relationships/revisionInfo" Target="revisionInfo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2EF116-D5FC-4F8F-998E-A9C129060160}" type="datetimeFigureOut">
              <a:rPr lang="zh-CN" altLang="en-US" smtClean="0"/>
              <a:t>2019/12/2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036A38-BF95-49C5-9361-C815CDA747B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5607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27DC7C-EA85-41EA-BE8E-3BC04B9579CE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63176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F775A4-DBCA-43D6-BDA5-B5DAC751E2D2}" type="slidenum">
              <a:rPr lang="zh-CN" altLang="en-US" smtClean="0">
                <a:solidFill>
                  <a:prstClr val="black"/>
                </a:solidFill>
              </a:rPr>
              <a:pPr/>
              <a:t>30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17025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A28D21-2707-4CA8-BBC0-E072FA1B7B82}" type="slidenum">
              <a:rPr lang="zh-CN" altLang="en-US" smtClean="0"/>
              <a:pPr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15414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dirty="0"/>
              <a:t>My First Template</a:t>
            </a:r>
          </a:p>
        </p:txBody>
      </p:sp>
    </p:spTree>
    <p:extLst>
      <p:ext uri="{BB962C8B-B14F-4D97-AF65-F5344CB8AC3E}">
        <p14:creationId xmlns:p14="http://schemas.microsoft.com/office/powerpoint/2010/main" val="33085038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60648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02273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49702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21390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08566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幻灯片图像占位符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6082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48131" name="灯片编号占位符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DE4F12B-A4FF-4C1F-A17E-FFEEAFA756FD}" type="slidenum">
              <a:rPr lang="zh-CN" alt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19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607966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041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CN" altLang="en-US"/>
          </a:p>
        </p:txBody>
      </p:sp>
      <p:sp>
        <p:nvSpPr>
          <p:cNvPr id="6042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5pPr>
            <a:lvl6pPr marL="25146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6pPr>
            <a:lvl7pPr marL="29718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7pPr>
            <a:lvl8pPr marL="34290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8pPr>
            <a:lvl9pPr marL="38862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9pPr>
          </a:lstStyle>
          <a:p>
            <a:pPr defTabSz="966788" fontAlgn="base">
              <a:spcBef>
                <a:spcPct val="0"/>
              </a:spcBef>
              <a:spcAft>
                <a:spcPct val="0"/>
              </a:spcAft>
            </a:pPr>
            <a:fld id="{D753798A-EA77-46EB-A121-A9C0E2741236}" type="slidenum">
              <a:rPr lang="zh-CN" altLang="en-US" sz="1200">
                <a:latin typeface="Calibri" pitchFamily="34" charset="0"/>
                <a:ea typeface="宋体" pitchFamily="2" charset="-122"/>
              </a:rPr>
              <a:pPr defTabSz="966788" fontAlgn="base">
                <a:spcBef>
                  <a:spcPct val="0"/>
                </a:spcBef>
                <a:spcAft>
                  <a:spcPct val="0"/>
                </a:spcAft>
              </a:pPr>
              <a:t>24</a:t>
            </a:fld>
            <a:endParaRPr lang="zh-CN" altLang="en-US" sz="1200">
              <a:latin typeface="Calibri" pitchFamily="34" charset="0"/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264074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0C3E2848-00BD-4311-96C1-B3092E21531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="" xmlns:a16="http://schemas.microsoft.com/office/drawing/2014/main" id="{C0A82A8D-0FE1-455C-8287-42A41BB5D6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B9515BAF-A0EC-4C27-A30F-2C7410AA1E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CB084-51A8-4949-8ADD-2ED30B1DC960}" type="datetimeFigureOut">
              <a:rPr lang="zh-CN" altLang="en-US" smtClean="0"/>
              <a:t>2019/12/2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152B448C-E2B6-4A51-B7B9-530CD213AB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284C6139-305A-43A2-AD3D-EF33DDB0BB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E05E7-D406-411A-8D5A-4F315A1D10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2255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2115E-07FC-47AE-8678-8B681C689199}" type="datetimeFigureOut">
              <a:rPr lang="zh-CN" altLang="en-US" smtClean="0"/>
              <a:pPr/>
              <a:t>2019/12/2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5BB56-9B96-4394-98D1-089DE868BDAA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6" name="文本框 37"/>
          <p:cNvSpPr txBox="1"/>
          <p:nvPr userDrawn="1"/>
        </p:nvSpPr>
        <p:spPr>
          <a:xfrm>
            <a:off x="788535" y="309617"/>
            <a:ext cx="2448229" cy="420542"/>
          </a:xfrm>
          <a:prstGeom prst="rect">
            <a:avLst/>
          </a:prstGeom>
          <a:noFill/>
        </p:spPr>
        <p:txBody>
          <a:bodyPr wrap="square" lIns="91417" tIns="45709" rIns="91417" bIns="45709" rtlCol="0">
            <a:spAutoFit/>
          </a:bodyPr>
          <a:lstStyle/>
          <a:p>
            <a:pPr lvl="0" algn="dist"/>
            <a:r>
              <a:rPr lang="zh-CN" altLang="zh-CN" sz="2133" b="0" kern="1200" dirty="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成功项目展示</a:t>
            </a:r>
          </a:p>
        </p:txBody>
      </p:sp>
      <p:sp>
        <p:nvSpPr>
          <p:cNvPr id="7" name="文本框 38"/>
          <p:cNvSpPr txBox="1"/>
          <p:nvPr userDrawn="1"/>
        </p:nvSpPr>
        <p:spPr>
          <a:xfrm>
            <a:off x="740487" y="741531"/>
            <a:ext cx="2719028" cy="276977"/>
          </a:xfrm>
          <a:prstGeom prst="rect">
            <a:avLst/>
          </a:prstGeom>
          <a:noFill/>
        </p:spPr>
        <p:txBody>
          <a:bodyPr wrap="square" lIns="91417" tIns="45709" rIns="91417" bIns="45709" rtlCol="0">
            <a:spAutoFit/>
          </a:bodyPr>
          <a:lstStyle/>
          <a:p>
            <a:pPr algn="dist" defTabSz="914096"/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ADD RELATED TITLE WORDS</a:t>
            </a: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  <a:cs typeface="+mn-ea"/>
              <a:sym typeface="+mn-lt"/>
            </a:endParaRPr>
          </a:p>
        </p:txBody>
      </p:sp>
      <p:grpSp>
        <p:nvGrpSpPr>
          <p:cNvPr id="9" name="组合 18">
            <a:extLst>
              <a:ext uri="{FF2B5EF4-FFF2-40B4-BE49-F238E27FC236}">
                <a16:creationId xmlns="" xmlns:a16="http://schemas.microsoft.com/office/drawing/2014/main" id="{F3F08ED6-B608-4D6D-916B-26700AF07799}"/>
              </a:ext>
            </a:extLst>
          </p:cNvPr>
          <p:cNvGrpSpPr/>
          <p:nvPr userDrawn="1"/>
        </p:nvGrpSpPr>
        <p:grpSpPr>
          <a:xfrm>
            <a:off x="825" y="368749"/>
            <a:ext cx="803897" cy="449255"/>
            <a:chOff x="0" y="252065"/>
            <a:chExt cx="641111" cy="392113"/>
          </a:xfrm>
        </p:grpSpPr>
        <p:sp>
          <p:nvSpPr>
            <p:cNvPr id="10" name="矩形 59">
              <a:extLst>
                <a:ext uri="{FF2B5EF4-FFF2-40B4-BE49-F238E27FC236}">
                  <a16:creationId xmlns="" xmlns:a16="http://schemas.microsoft.com/office/drawing/2014/main" id="{A85E5F7D-0997-4B04-A522-D6A52C62A5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252065"/>
              <a:ext cx="227013" cy="392112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  <a:extLst/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defTabSz="1218904">
                <a:lnSpc>
                  <a:spcPct val="100000"/>
                </a:lnSpc>
                <a:spcBef>
                  <a:spcPct val="0"/>
                </a:spcBef>
                <a:buNone/>
                <a:defRPr/>
              </a:pPr>
              <a:endParaRPr lang="zh-CN" altLang="en-US" sz="1733" dirty="0">
                <a:solidFill>
                  <a:srgbClr val="FFFFFF"/>
                </a:solidFill>
              </a:endParaRPr>
            </a:p>
          </p:txBody>
        </p:sp>
        <p:sp>
          <p:nvSpPr>
            <p:cNvPr id="11" name="矩形 60">
              <a:extLst>
                <a:ext uri="{FF2B5EF4-FFF2-40B4-BE49-F238E27FC236}">
                  <a16:creationId xmlns="" xmlns:a16="http://schemas.microsoft.com/office/drawing/2014/main" id="{1784E699-A783-499E-AB60-9CF1C1BDA8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7013" y="252065"/>
              <a:ext cx="114300" cy="392112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/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defTabSz="1218904">
                <a:lnSpc>
                  <a:spcPct val="100000"/>
                </a:lnSpc>
                <a:spcBef>
                  <a:spcPct val="0"/>
                </a:spcBef>
                <a:buNone/>
                <a:defRPr/>
              </a:pPr>
              <a:endParaRPr lang="zh-CN" altLang="en-US" sz="1733" dirty="0">
                <a:solidFill>
                  <a:srgbClr val="FFFFFF"/>
                </a:solidFill>
              </a:endParaRPr>
            </a:p>
          </p:txBody>
        </p:sp>
        <p:sp>
          <p:nvSpPr>
            <p:cNvPr id="12" name="五边形 21">
              <a:extLst>
                <a:ext uri="{FF2B5EF4-FFF2-40B4-BE49-F238E27FC236}">
                  <a16:creationId xmlns="" xmlns:a16="http://schemas.microsoft.com/office/drawing/2014/main" id="{8370D417-BEA1-4876-A03E-34728E279A33}"/>
                </a:ext>
              </a:extLst>
            </p:cNvPr>
            <p:cNvSpPr/>
            <p:nvPr/>
          </p:nvSpPr>
          <p:spPr>
            <a:xfrm>
              <a:off x="338378" y="254692"/>
              <a:ext cx="302733" cy="389486"/>
            </a:xfrm>
            <a:prstGeom prst="homePlat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399"/>
            </a:p>
          </p:txBody>
        </p:sp>
      </p:grpSp>
    </p:spTree>
    <p:extLst>
      <p:ext uri="{BB962C8B-B14F-4D97-AF65-F5344CB8AC3E}">
        <p14:creationId xmlns:p14="http://schemas.microsoft.com/office/powerpoint/2010/main" val="2968135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2115E-07FC-47AE-8678-8B681C689199}" type="datetimeFigureOut">
              <a:rPr lang="zh-CN" altLang="en-US" smtClean="0"/>
              <a:pPr/>
              <a:t>2019/12/2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5BB56-9B96-4394-98D1-089DE868BDAA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6" name="文本框 37"/>
          <p:cNvSpPr txBox="1"/>
          <p:nvPr userDrawn="1"/>
        </p:nvSpPr>
        <p:spPr>
          <a:xfrm>
            <a:off x="763135" y="309617"/>
            <a:ext cx="2448229" cy="420542"/>
          </a:xfrm>
          <a:prstGeom prst="rect">
            <a:avLst/>
          </a:prstGeom>
          <a:noFill/>
        </p:spPr>
        <p:txBody>
          <a:bodyPr wrap="square" lIns="91417" tIns="45709" rIns="91417" bIns="45709" rtlCol="0">
            <a:spAutoFit/>
          </a:bodyPr>
          <a:lstStyle/>
          <a:p>
            <a:pPr algn="dist"/>
            <a:r>
              <a:rPr lang="zh-CN" altLang="zh-CN" sz="2133" b="0" kern="1200" dirty="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明年工作计划</a:t>
            </a:r>
          </a:p>
        </p:txBody>
      </p:sp>
      <p:sp>
        <p:nvSpPr>
          <p:cNvPr id="7" name="文本框 38"/>
          <p:cNvSpPr txBox="1"/>
          <p:nvPr userDrawn="1"/>
        </p:nvSpPr>
        <p:spPr>
          <a:xfrm>
            <a:off x="715087" y="741531"/>
            <a:ext cx="2719028" cy="276977"/>
          </a:xfrm>
          <a:prstGeom prst="rect">
            <a:avLst/>
          </a:prstGeom>
          <a:noFill/>
        </p:spPr>
        <p:txBody>
          <a:bodyPr wrap="square" lIns="91417" tIns="45709" rIns="91417" bIns="45709" rtlCol="0">
            <a:spAutoFit/>
          </a:bodyPr>
          <a:lstStyle/>
          <a:p>
            <a:pPr algn="dist" defTabSz="914096"/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ADD RELATED TITLE WORDS</a:t>
            </a: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  <a:cs typeface="+mn-ea"/>
              <a:sym typeface="+mn-lt"/>
            </a:endParaRPr>
          </a:p>
        </p:txBody>
      </p:sp>
      <p:grpSp>
        <p:nvGrpSpPr>
          <p:cNvPr id="9" name="组合 18">
            <a:extLst>
              <a:ext uri="{FF2B5EF4-FFF2-40B4-BE49-F238E27FC236}">
                <a16:creationId xmlns="" xmlns:a16="http://schemas.microsoft.com/office/drawing/2014/main" id="{2F72F9A6-82DA-46F7-8C3A-6661FE90CF18}"/>
              </a:ext>
            </a:extLst>
          </p:cNvPr>
          <p:cNvGrpSpPr/>
          <p:nvPr userDrawn="1"/>
        </p:nvGrpSpPr>
        <p:grpSpPr>
          <a:xfrm>
            <a:off x="825" y="368749"/>
            <a:ext cx="803897" cy="449255"/>
            <a:chOff x="0" y="252065"/>
            <a:chExt cx="641111" cy="392113"/>
          </a:xfrm>
        </p:grpSpPr>
        <p:sp>
          <p:nvSpPr>
            <p:cNvPr id="10" name="矩形 59">
              <a:extLst>
                <a:ext uri="{FF2B5EF4-FFF2-40B4-BE49-F238E27FC236}">
                  <a16:creationId xmlns="" xmlns:a16="http://schemas.microsoft.com/office/drawing/2014/main" id="{4855BFD0-0BA0-4B6B-B6FC-865772C61F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252065"/>
              <a:ext cx="227013" cy="392112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  <a:extLst/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defTabSz="1218904">
                <a:lnSpc>
                  <a:spcPct val="100000"/>
                </a:lnSpc>
                <a:spcBef>
                  <a:spcPct val="0"/>
                </a:spcBef>
                <a:buNone/>
                <a:defRPr/>
              </a:pPr>
              <a:endParaRPr lang="zh-CN" altLang="en-US" sz="1733" dirty="0">
                <a:solidFill>
                  <a:srgbClr val="FFFFFF"/>
                </a:solidFill>
              </a:endParaRPr>
            </a:p>
          </p:txBody>
        </p:sp>
        <p:sp>
          <p:nvSpPr>
            <p:cNvPr id="11" name="矩形 60">
              <a:extLst>
                <a:ext uri="{FF2B5EF4-FFF2-40B4-BE49-F238E27FC236}">
                  <a16:creationId xmlns="" xmlns:a16="http://schemas.microsoft.com/office/drawing/2014/main" id="{220CD87A-E9B8-4B4A-91FC-6C2EA95F55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7013" y="252065"/>
              <a:ext cx="114300" cy="392112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/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defTabSz="1218904">
                <a:lnSpc>
                  <a:spcPct val="100000"/>
                </a:lnSpc>
                <a:spcBef>
                  <a:spcPct val="0"/>
                </a:spcBef>
                <a:buNone/>
                <a:defRPr/>
              </a:pPr>
              <a:endParaRPr lang="zh-CN" altLang="en-US" sz="1733" dirty="0">
                <a:solidFill>
                  <a:srgbClr val="FFFFFF"/>
                </a:solidFill>
              </a:endParaRPr>
            </a:p>
          </p:txBody>
        </p:sp>
        <p:sp>
          <p:nvSpPr>
            <p:cNvPr id="12" name="五边形 21">
              <a:extLst>
                <a:ext uri="{FF2B5EF4-FFF2-40B4-BE49-F238E27FC236}">
                  <a16:creationId xmlns="" xmlns:a16="http://schemas.microsoft.com/office/drawing/2014/main" id="{5159AB0C-3DC3-400C-99B0-FEE2C0718648}"/>
                </a:ext>
              </a:extLst>
            </p:cNvPr>
            <p:cNvSpPr/>
            <p:nvPr/>
          </p:nvSpPr>
          <p:spPr>
            <a:xfrm>
              <a:off x="338378" y="254692"/>
              <a:ext cx="302733" cy="389486"/>
            </a:xfrm>
            <a:prstGeom prst="homePlat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399"/>
            </a:p>
          </p:txBody>
        </p:sp>
      </p:grpSp>
    </p:spTree>
    <p:extLst>
      <p:ext uri="{BB962C8B-B14F-4D97-AF65-F5344CB8AC3E}">
        <p14:creationId xmlns:p14="http://schemas.microsoft.com/office/powerpoint/2010/main" val="1211582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9551C771-808D-4118-A312-7628C40D97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BB7BC555-11AE-464E-8A31-04F533D7DF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90D6258E-2D19-4C23-BC2A-5E7199F512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7FB93EA9-346D-4046-BACE-6ED78E085F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CB084-51A8-4949-8ADD-2ED30B1DC960}" type="datetimeFigureOut">
              <a:rPr lang="zh-CN" altLang="en-US" smtClean="0"/>
              <a:t>2019/12/2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A3381C47-B006-4C3C-9E9F-6B60D75DEF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A628CDD1-E797-448B-80FC-1FF7C5D23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E05E7-D406-411A-8D5A-4F315A1D10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9607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5A199FDD-F519-420E-BF95-5CF71868A9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="" xmlns:a16="http://schemas.microsoft.com/office/drawing/2014/main" id="{4EC17B8E-EA2B-413F-B19B-17FD148A51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74E57ED9-1C6B-4A38-BE58-3DB588EC79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9349CA0C-AEC6-4B7B-951E-48BC789157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CB084-51A8-4949-8ADD-2ED30B1DC960}" type="datetimeFigureOut">
              <a:rPr lang="zh-CN" altLang="en-US" smtClean="0"/>
              <a:t>2019/12/2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EB89AB40-302B-411B-9CD4-3E7202FF39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D72AC548-318D-4CA4-B2B9-AA28E4E80A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E05E7-D406-411A-8D5A-4F315A1D10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8180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2BBE4C96-9EDC-475F-BA5C-FECEE1C00C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B26D2D17-3CFA-4C1D-BB30-872BEB0103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4BA66DD9-A026-4C47-93A1-645A2D3BBB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CB084-51A8-4949-8ADD-2ED30B1DC960}" type="datetimeFigureOut">
              <a:rPr lang="zh-CN" altLang="en-US" smtClean="0"/>
              <a:t>2019/12/2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2A020438-3058-4CC3-8349-01D8DC8A91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9D7C9D08-61AD-4614-BB2A-7698F3E3D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E05E7-D406-411A-8D5A-4F315A1D10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8846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="" xmlns:a16="http://schemas.microsoft.com/office/drawing/2014/main" id="{6FD15D37-5975-48D8-BB7F-D2BFD83423C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CE63B7C9-A140-4BB6-BFB7-19C4DEBE8C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1D8C76E3-2E49-421D-B3FB-C694757CEE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CB084-51A8-4949-8ADD-2ED30B1DC960}" type="datetimeFigureOut">
              <a:rPr lang="zh-CN" altLang="en-US" smtClean="0"/>
              <a:t>2019/12/2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0A9DCB85-5328-4FF2-8954-D4FB3ACDD2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87DE031E-4BC0-4C86-AA4B-DFFBD06357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E05E7-D406-411A-8D5A-4F315A1D10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05168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 userDrawn="1"/>
        </p:nvGrpSpPr>
        <p:grpSpPr>
          <a:xfrm>
            <a:off x="800436" y="548680"/>
            <a:ext cx="10591128" cy="45719"/>
            <a:chOff x="800436" y="548680"/>
            <a:chExt cx="10591128" cy="45719"/>
          </a:xfrm>
        </p:grpSpPr>
        <p:sp>
          <p:nvSpPr>
            <p:cNvPr id="3" name="任意多边形 2"/>
            <p:cNvSpPr/>
            <p:nvPr/>
          </p:nvSpPr>
          <p:spPr>
            <a:xfrm>
              <a:off x="800436" y="548680"/>
              <a:ext cx="2631268" cy="45719"/>
            </a:xfrm>
            <a:custGeom>
              <a:avLst/>
              <a:gdLst>
                <a:gd name="connsiteX0" fmla="*/ 0 w 6158753"/>
                <a:gd name="connsiteY0" fmla="*/ 0 h 53789"/>
                <a:gd name="connsiteX1" fmla="*/ 107576 w 6158753"/>
                <a:gd name="connsiteY1" fmla="*/ 0 h 53789"/>
                <a:gd name="connsiteX2" fmla="*/ 1425388 w 6158753"/>
                <a:gd name="connsiteY2" fmla="*/ 8965 h 53789"/>
                <a:gd name="connsiteX3" fmla="*/ 1532964 w 6158753"/>
                <a:gd name="connsiteY3" fmla="*/ 17930 h 53789"/>
                <a:gd name="connsiteX4" fmla="*/ 1828800 w 6158753"/>
                <a:gd name="connsiteY4" fmla="*/ 35859 h 53789"/>
                <a:gd name="connsiteX5" fmla="*/ 2725270 w 6158753"/>
                <a:gd name="connsiteY5" fmla="*/ 26895 h 53789"/>
                <a:gd name="connsiteX6" fmla="*/ 2886635 w 6158753"/>
                <a:gd name="connsiteY6" fmla="*/ 17930 h 53789"/>
                <a:gd name="connsiteX7" fmla="*/ 5217459 w 6158753"/>
                <a:gd name="connsiteY7" fmla="*/ 26895 h 53789"/>
                <a:gd name="connsiteX8" fmla="*/ 5262282 w 6158753"/>
                <a:gd name="connsiteY8" fmla="*/ 35859 h 53789"/>
                <a:gd name="connsiteX9" fmla="*/ 5791200 w 6158753"/>
                <a:gd name="connsiteY9" fmla="*/ 53789 h 53789"/>
                <a:gd name="connsiteX10" fmla="*/ 6113929 w 6158753"/>
                <a:gd name="connsiteY10" fmla="*/ 44824 h 53789"/>
                <a:gd name="connsiteX11" fmla="*/ 6140823 w 6158753"/>
                <a:gd name="connsiteY11" fmla="*/ 35859 h 53789"/>
                <a:gd name="connsiteX12" fmla="*/ 6158753 w 6158753"/>
                <a:gd name="connsiteY12" fmla="*/ 17930 h 537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158753" h="53789">
                  <a:moveTo>
                    <a:pt x="0" y="0"/>
                  </a:moveTo>
                  <a:cubicBezTo>
                    <a:pt x="105634" y="21128"/>
                    <a:pt x="-25858" y="0"/>
                    <a:pt x="107576" y="0"/>
                  </a:cubicBezTo>
                  <a:lnTo>
                    <a:pt x="1425388" y="8965"/>
                  </a:lnTo>
                  <a:lnTo>
                    <a:pt x="1532964" y="17930"/>
                  </a:lnTo>
                  <a:lnTo>
                    <a:pt x="1828800" y="35859"/>
                  </a:lnTo>
                  <a:lnTo>
                    <a:pt x="2725270" y="26895"/>
                  </a:lnTo>
                  <a:cubicBezTo>
                    <a:pt x="2779134" y="25982"/>
                    <a:pt x="2832764" y="17930"/>
                    <a:pt x="2886635" y="17930"/>
                  </a:cubicBezTo>
                  <a:lnTo>
                    <a:pt x="5217459" y="26895"/>
                  </a:lnTo>
                  <a:cubicBezTo>
                    <a:pt x="5232400" y="29883"/>
                    <a:pt x="5247062" y="35146"/>
                    <a:pt x="5262282" y="35859"/>
                  </a:cubicBezTo>
                  <a:cubicBezTo>
                    <a:pt x="5438496" y="44119"/>
                    <a:pt x="5791200" y="53789"/>
                    <a:pt x="5791200" y="53789"/>
                  </a:cubicBezTo>
                  <a:cubicBezTo>
                    <a:pt x="5898776" y="50801"/>
                    <a:pt x="6006452" y="50336"/>
                    <a:pt x="6113929" y="44824"/>
                  </a:cubicBezTo>
                  <a:cubicBezTo>
                    <a:pt x="6123366" y="44340"/>
                    <a:pt x="6132720" y="40721"/>
                    <a:pt x="6140823" y="35859"/>
                  </a:cubicBezTo>
                  <a:cubicBezTo>
                    <a:pt x="6148071" y="31511"/>
                    <a:pt x="6158753" y="17930"/>
                    <a:pt x="6158753" y="17930"/>
                  </a:cubicBezTo>
                </a:path>
              </a:pathLst>
            </a:custGeom>
            <a:noFill/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99"/>
            </a:p>
          </p:txBody>
        </p:sp>
        <p:sp>
          <p:nvSpPr>
            <p:cNvPr id="5" name="任意多边形 4"/>
            <p:cNvSpPr/>
            <p:nvPr userDrawn="1"/>
          </p:nvSpPr>
          <p:spPr>
            <a:xfrm>
              <a:off x="8760296" y="548680"/>
              <a:ext cx="2631268" cy="45719"/>
            </a:xfrm>
            <a:custGeom>
              <a:avLst/>
              <a:gdLst>
                <a:gd name="connsiteX0" fmla="*/ 0 w 6158753"/>
                <a:gd name="connsiteY0" fmla="*/ 0 h 53789"/>
                <a:gd name="connsiteX1" fmla="*/ 107576 w 6158753"/>
                <a:gd name="connsiteY1" fmla="*/ 0 h 53789"/>
                <a:gd name="connsiteX2" fmla="*/ 1425388 w 6158753"/>
                <a:gd name="connsiteY2" fmla="*/ 8965 h 53789"/>
                <a:gd name="connsiteX3" fmla="*/ 1532964 w 6158753"/>
                <a:gd name="connsiteY3" fmla="*/ 17930 h 53789"/>
                <a:gd name="connsiteX4" fmla="*/ 1828800 w 6158753"/>
                <a:gd name="connsiteY4" fmla="*/ 35859 h 53789"/>
                <a:gd name="connsiteX5" fmla="*/ 2725270 w 6158753"/>
                <a:gd name="connsiteY5" fmla="*/ 26895 h 53789"/>
                <a:gd name="connsiteX6" fmla="*/ 2886635 w 6158753"/>
                <a:gd name="connsiteY6" fmla="*/ 17930 h 53789"/>
                <a:gd name="connsiteX7" fmla="*/ 5217459 w 6158753"/>
                <a:gd name="connsiteY7" fmla="*/ 26895 h 53789"/>
                <a:gd name="connsiteX8" fmla="*/ 5262282 w 6158753"/>
                <a:gd name="connsiteY8" fmla="*/ 35859 h 53789"/>
                <a:gd name="connsiteX9" fmla="*/ 5791200 w 6158753"/>
                <a:gd name="connsiteY9" fmla="*/ 53789 h 53789"/>
                <a:gd name="connsiteX10" fmla="*/ 6113929 w 6158753"/>
                <a:gd name="connsiteY10" fmla="*/ 44824 h 53789"/>
                <a:gd name="connsiteX11" fmla="*/ 6140823 w 6158753"/>
                <a:gd name="connsiteY11" fmla="*/ 35859 h 53789"/>
                <a:gd name="connsiteX12" fmla="*/ 6158753 w 6158753"/>
                <a:gd name="connsiteY12" fmla="*/ 17930 h 537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158753" h="53789">
                  <a:moveTo>
                    <a:pt x="0" y="0"/>
                  </a:moveTo>
                  <a:cubicBezTo>
                    <a:pt x="105634" y="21128"/>
                    <a:pt x="-25858" y="0"/>
                    <a:pt x="107576" y="0"/>
                  </a:cubicBezTo>
                  <a:lnTo>
                    <a:pt x="1425388" y="8965"/>
                  </a:lnTo>
                  <a:lnTo>
                    <a:pt x="1532964" y="17930"/>
                  </a:lnTo>
                  <a:lnTo>
                    <a:pt x="1828800" y="35859"/>
                  </a:lnTo>
                  <a:lnTo>
                    <a:pt x="2725270" y="26895"/>
                  </a:lnTo>
                  <a:cubicBezTo>
                    <a:pt x="2779134" y="25982"/>
                    <a:pt x="2832764" y="17930"/>
                    <a:pt x="2886635" y="17930"/>
                  </a:cubicBezTo>
                  <a:lnTo>
                    <a:pt x="5217459" y="26895"/>
                  </a:lnTo>
                  <a:cubicBezTo>
                    <a:pt x="5232400" y="29883"/>
                    <a:pt x="5247062" y="35146"/>
                    <a:pt x="5262282" y="35859"/>
                  </a:cubicBezTo>
                  <a:cubicBezTo>
                    <a:pt x="5438496" y="44119"/>
                    <a:pt x="5791200" y="53789"/>
                    <a:pt x="5791200" y="53789"/>
                  </a:cubicBezTo>
                  <a:cubicBezTo>
                    <a:pt x="5898776" y="50801"/>
                    <a:pt x="6006452" y="50336"/>
                    <a:pt x="6113929" y="44824"/>
                  </a:cubicBezTo>
                  <a:cubicBezTo>
                    <a:pt x="6123366" y="44340"/>
                    <a:pt x="6132720" y="40721"/>
                    <a:pt x="6140823" y="35859"/>
                  </a:cubicBezTo>
                  <a:cubicBezTo>
                    <a:pt x="6148071" y="31511"/>
                    <a:pt x="6158753" y="17930"/>
                    <a:pt x="6158753" y="17930"/>
                  </a:cubicBezTo>
                </a:path>
              </a:pathLst>
            </a:custGeom>
            <a:noFill/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99"/>
            </a:p>
          </p:txBody>
        </p:sp>
      </p:grpSp>
    </p:spTree>
    <p:extLst>
      <p:ext uri="{BB962C8B-B14F-4D97-AF65-F5344CB8AC3E}">
        <p14:creationId xmlns:p14="http://schemas.microsoft.com/office/powerpoint/2010/main" val="428193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8286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Full 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3" rIns="91424" bIns="45713" rtlCol="0" anchor="ctr"/>
          <a:lstStyle/>
          <a:p>
            <a:pPr algn="ctr"/>
            <a:endParaRPr lang="zh-CN" altLang="en-US" sz="2399"/>
          </a:p>
        </p:txBody>
      </p:sp>
      <p:sp>
        <p:nvSpPr>
          <p:cNvPr id="3" name="TextBox 1"/>
          <p:cNvSpPr txBox="1"/>
          <p:nvPr userDrawn="1"/>
        </p:nvSpPr>
        <p:spPr>
          <a:xfrm>
            <a:off x="5154218" y="491612"/>
            <a:ext cx="1723516" cy="399967"/>
          </a:xfrm>
          <a:prstGeom prst="rect">
            <a:avLst/>
          </a:prstGeom>
          <a:noFill/>
        </p:spPr>
        <p:txBody>
          <a:bodyPr wrap="none" lIns="91424" tIns="45713" rIns="91424" bIns="45713" rtlCol="0">
            <a:spAutoFit/>
          </a:bodyPr>
          <a:lstStyle/>
          <a:p>
            <a:pPr lvl="0" algn="ctr"/>
            <a:r>
              <a:rPr lang="zh-CN" altLang="en-US" sz="1999" b="1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点击添加标题</a:t>
            </a:r>
            <a:endParaRPr lang="en-US" altLang="zh-CN" sz="1999" b="1" dirty="0">
              <a:solidFill>
                <a:prstClr val="black">
                  <a:lumMod val="65000"/>
                  <a:lumOff val="35000"/>
                </a:prst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" name="TextBox 2"/>
          <p:cNvSpPr txBox="1"/>
          <p:nvPr userDrawn="1"/>
        </p:nvSpPr>
        <p:spPr>
          <a:xfrm>
            <a:off x="4366331" y="947397"/>
            <a:ext cx="3416309" cy="461651"/>
          </a:xfrm>
          <a:prstGeom prst="rect">
            <a:avLst/>
          </a:prstGeom>
          <a:noFill/>
        </p:spPr>
        <p:txBody>
          <a:bodyPr wrap="square" lIns="91424" tIns="45713" rIns="91424" bIns="45713" rtlCol="0">
            <a:spAutoFit/>
          </a:bodyPr>
          <a:lstStyle/>
          <a:p>
            <a:pPr algn="ctr"/>
            <a:r>
              <a:rPr lang="zh-CN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Open Sans" panose="020B0606030504020204" pitchFamily="34" charset="0"/>
                <a:sym typeface="Arial" panose="020B0604020202020204" pitchFamily="34" charset="0"/>
              </a:rPr>
              <a:t>您的内容打在这里，或通过复制文本后在此选择粘贴，并选择只保留文字。</a:t>
            </a:r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Open Sans" panose="020B0606030504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0509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716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9FE279BB-B37F-45C6-BF9F-FD95E8F1E2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CF4CCBD5-447E-495E-940C-03283547E0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65508D13-98DA-49C4-B084-F5CB112302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CB084-51A8-4949-8ADD-2ED30B1DC960}" type="datetimeFigureOut">
              <a:rPr lang="zh-CN" altLang="en-US" smtClean="0"/>
              <a:t>2019/12/2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87639037-6864-4D35-8241-907BABC3C8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AEC04A95-207A-4FD4-BFD9-52BCE1662F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E05E7-D406-411A-8D5A-4F315A1D10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4472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B31CDDA0-844F-4DA4-8CC0-BD329DE94A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4F342225-F153-4AD9-9437-99553D12B8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636B8606-F3ED-492C-BAC1-F124686767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CB084-51A8-4949-8ADD-2ED30B1DC960}" type="datetimeFigureOut">
              <a:rPr lang="zh-CN" altLang="en-US" smtClean="0"/>
              <a:t>2019/12/2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7D551B77-3B49-4AC9-8DBD-C88BF2DE74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8AF32084-A327-4081-9D9A-0ABE9209B9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E05E7-D406-411A-8D5A-4F315A1D10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465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771CE21C-BAFB-4907-B1E2-1D09964B03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244E816C-1341-472E-AF5E-5846F19765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E1DE23B8-3789-4D36-B708-5D089A51FB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2BD9EDDA-2C93-4C1E-8118-6513700721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CB084-51A8-4949-8ADD-2ED30B1DC960}" type="datetimeFigureOut">
              <a:rPr lang="zh-CN" altLang="en-US" smtClean="0"/>
              <a:t>2019/12/2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CF7A0F41-AAD5-4D1B-BAEE-1E5C55BC44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5B4BCC73-ECB4-4A5D-A2D1-E21672C798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E05E7-D406-411A-8D5A-4F315A1D10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665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3D88A739-D6E5-46A4-9216-537CEA418A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AB5563BF-9034-43C2-B91B-BFF2A74ED4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FFFC8443-80ED-47AD-B7C4-527919C6AA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="" xmlns:a16="http://schemas.microsoft.com/office/drawing/2014/main" id="{BE1D4B28-8E31-48D7-9AC5-563BACE8F91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="" xmlns:a16="http://schemas.microsoft.com/office/drawing/2014/main" id="{8348BC54-0EC2-4A37-BCD5-07F62AA5600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="" xmlns:a16="http://schemas.microsoft.com/office/drawing/2014/main" id="{D2FCC312-80CC-468F-AFF3-CF2255B1DE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CB084-51A8-4949-8ADD-2ED30B1DC960}" type="datetimeFigureOut">
              <a:rPr lang="zh-CN" altLang="en-US" smtClean="0"/>
              <a:t>2019/12/2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="" xmlns:a16="http://schemas.microsoft.com/office/drawing/2014/main" id="{E7727C19-A82F-4D65-A91B-C4C883DC29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="" xmlns:a16="http://schemas.microsoft.com/office/drawing/2014/main" id="{ED9A70E4-F5F9-4AFA-84FA-049C599979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E05E7-D406-411A-8D5A-4F315A1D10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9233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BFFFC112-6732-4C88-8AF8-B40F436D09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="" xmlns:a16="http://schemas.microsoft.com/office/drawing/2014/main" id="{9EF15897-164E-4E39-91AB-3DBE9FB41F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CB084-51A8-4949-8ADD-2ED30B1DC960}" type="datetimeFigureOut">
              <a:rPr lang="zh-CN" altLang="en-US" smtClean="0"/>
              <a:t>2019/12/2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="" xmlns:a16="http://schemas.microsoft.com/office/drawing/2014/main" id="{6B57BB41-E19E-4111-AE02-163B854721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="" xmlns:a16="http://schemas.microsoft.com/office/drawing/2014/main" id="{4D2D06A2-E927-430A-9DFC-069C0BAB44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E05E7-D406-411A-8D5A-4F315A1D10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108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785BE2E2-DCD1-4E34-B15E-655BBBB399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CB084-51A8-4949-8ADD-2ED30B1DC960}" type="datetimeFigureOut">
              <a:rPr lang="zh-CN" altLang="en-US" smtClean="0"/>
              <a:t>2019/12/2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F2FA4075-485B-4874-84E9-0716B3598C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0307E8F5-0A53-4F57-90CA-EC84BBF808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E05E7-D406-411A-8D5A-4F315A1D104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文本框 6">
            <a:extLst>
              <a:ext uri="{FF2B5EF4-FFF2-40B4-BE49-F238E27FC236}">
                <a16:creationId xmlns="" xmlns:a16="http://schemas.microsoft.com/office/drawing/2014/main" id="{610F59EB-7F51-49A2-8D25-BF3C4CC6CEDC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804721" y="402131"/>
            <a:ext cx="4132459" cy="394854"/>
          </a:xfrm>
          <a:prstGeom prst="rect">
            <a:avLst/>
          </a:prstGeom>
          <a:noFill/>
          <a:ln>
            <a:noFill/>
          </a:ln>
          <a:extLst/>
        </p:spPr>
        <p:txBody>
          <a:bodyPr lIns="86364" tIns="43181" rIns="86364" bIns="43181">
            <a:spAutoFit/>
          </a:bodyPr>
          <a:lstStyle/>
          <a:p>
            <a:pPr defTabSz="1218904">
              <a:defRPr/>
            </a:pPr>
            <a:r>
              <a:rPr lang="zh-CN" altLang="en-US" sz="1999" dirty="0">
                <a:solidFill>
                  <a:schemeClr val="bg1">
                    <a:lumMod val="65000"/>
                  </a:schemeClr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在此输入您的标题内容</a:t>
            </a:r>
          </a:p>
        </p:txBody>
      </p:sp>
      <p:grpSp>
        <p:nvGrpSpPr>
          <p:cNvPr id="6" name="组合 18">
            <a:extLst>
              <a:ext uri="{FF2B5EF4-FFF2-40B4-BE49-F238E27FC236}">
                <a16:creationId xmlns="" xmlns:a16="http://schemas.microsoft.com/office/drawing/2014/main" id="{AFA5A002-03A6-4DA0-A875-218986DB1E6B}"/>
              </a:ext>
            </a:extLst>
          </p:cNvPr>
          <p:cNvGrpSpPr/>
          <p:nvPr userDrawn="1"/>
        </p:nvGrpSpPr>
        <p:grpSpPr>
          <a:xfrm>
            <a:off x="825" y="368749"/>
            <a:ext cx="803897" cy="449255"/>
            <a:chOff x="0" y="252065"/>
            <a:chExt cx="641111" cy="392113"/>
          </a:xfrm>
        </p:grpSpPr>
        <p:sp>
          <p:nvSpPr>
            <p:cNvPr id="7" name="矩形 59">
              <a:extLst>
                <a:ext uri="{FF2B5EF4-FFF2-40B4-BE49-F238E27FC236}">
                  <a16:creationId xmlns="" xmlns:a16="http://schemas.microsoft.com/office/drawing/2014/main" id="{CE2A0240-3BCF-4B19-B3ED-1D5DB6C96E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252065"/>
              <a:ext cx="227013" cy="392112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  <a:extLst/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defTabSz="1218904">
                <a:lnSpc>
                  <a:spcPct val="100000"/>
                </a:lnSpc>
                <a:spcBef>
                  <a:spcPct val="0"/>
                </a:spcBef>
                <a:buNone/>
                <a:defRPr/>
              </a:pPr>
              <a:endParaRPr lang="zh-CN" altLang="en-US" sz="1733" dirty="0">
                <a:solidFill>
                  <a:srgbClr val="FFFFFF"/>
                </a:solidFill>
              </a:endParaRPr>
            </a:p>
          </p:txBody>
        </p:sp>
        <p:sp>
          <p:nvSpPr>
            <p:cNvPr id="8" name="矩形 60">
              <a:extLst>
                <a:ext uri="{FF2B5EF4-FFF2-40B4-BE49-F238E27FC236}">
                  <a16:creationId xmlns="" xmlns:a16="http://schemas.microsoft.com/office/drawing/2014/main" id="{C2A2B577-4BB8-46D1-A9A2-B53B9DFF95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7013" y="252065"/>
              <a:ext cx="114300" cy="392112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/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defTabSz="1218904">
                <a:lnSpc>
                  <a:spcPct val="100000"/>
                </a:lnSpc>
                <a:spcBef>
                  <a:spcPct val="0"/>
                </a:spcBef>
                <a:buNone/>
                <a:defRPr/>
              </a:pPr>
              <a:endParaRPr lang="zh-CN" altLang="en-US" sz="1733" dirty="0">
                <a:solidFill>
                  <a:srgbClr val="FFFFFF"/>
                </a:solidFill>
              </a:endParaRPr>
            </a:p>
          </p:txBody>
        </p:sp>
        <p:sp>
          <p:nvSpPr>
            <p:cNvPr id="9" name="五边形 21">
              <a:extLst>
                <a:ext uri="{FF2B5EF4-FFF2-40B4-BE49-F238E27FC236}">
                  <a16:creationId xmlns="" xmlns:a16="http://schemas.microsoft.com/office/drawing/2014/main" id="{E49609E1-8DBE-421D-878C-E145E26EFE61}"/>
                </a:ext>
              </a:extLst>
            </p:cNvPr>
            <p:cNvSpPr/>
            <p:nvPr/>
          </p:nvSpPr>
          <p:spPr>
            <a:xfrm>
              <a:off x="338378" y="254692"/>
              <a:ext cx="302733" cy="389486"/>
            </a:xfrm>
            <a:prstGeom prst="homePlat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399"/>
            </a:p>
          </p:txBody>
        </p:sp>
      </p:grpSp>
    </p:spTree>
    <p:extLst>
      <p:ext uri="{BB962C8B-B14F-4D97-AF65-F5344CB8AC3E}">
        <p14:creationId xmlns:p14="http://schemas.microsoft.com/office/powerpoint/2010/main" val="689875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2115E-07FC-47AE-8678-8B681C689199}" type="datetimeFigureOut">
              <a:rPr lang="zh-CN" altLang="en-US" smtClean="0"/>
              <a:pPr/>
              <a:t>2019/12/2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5BB56-9B96-4394-98D1-089DE868BDAA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6" name="文本框 37"/>
          <p:cNvSpPr txBox="1"/>
          <p:nvPr userDrawn="1"/>
        </p:nvSpPr>
        <p:spPr>
          <a:xfrm>
            <a:off x="750435" y="309617"/>
            <a:ext cx="2448229" cy="420542"/>
          </a:xfrm>
          <a:prstGeom prst="rect">
            <a:avLst/>
          </a:prstGeom>
          <a:noFill/>
        </p:spPr>
        <p:txBody>
          <a:bodyPr wrap="square" lIns="91417" tIns="45709" rIns="91417" bIns="45709" rtlCol="0">
            <a:spAutoFit/>
          </a:bodyPr>
          <a:lstStyle/>
          <a:p>
            <a:pPr lvl="0" algn="dist"/>
            <a:r>
              <a:rPr lang="zh-CN" altLang="zh-CN" sz="2133" dirty="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rPr>
              <a:t>年度工作概述</a:t>
            </a:r>
          </a:p>
        </p:txBody>
      </p:sp>
      <p:sp>
        <p:nvSpPr>
          <p:cNvPr id="7" name="文本框 38"/>
          <p:cNvSpPr txBox="1"/>
          <p:nvPr userDrawn="1"/>
        </p:nvSpPr>
        <p:spPr>
          <a:xfrm>
            <a:off x="702387" y="741531"/>
            <a:ext cx="2719028" cy="276977"/>
          </a:xfrm>
          <a:prstGeom prst="rect">
            <a:avLst/>
          </a:prstGeom>
          <a:noFill/>
        </p:spPr>
        <p:txBody>
          <a:bodyPr wrap="square" lIns="91417" tIns="45709" rIns="91417" bIns="45709" rtlCol="0">
            <a:spAutoFit/>
          </a:bodyPr>
          <a:lstStyle/>
          <a:p>
            <a:pPr algn="dist" defTabSz="914096"/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ADD RELATED TITLE WORDS</a:t>
            </a: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  <a:cs typeface="+mn-ea"/>
              <a:sym typeface="+mn-lt"/>
            </a:endParaRPr>
          </a:p>
        </p:txBody>
      </p:sp>
      <p:grpSp>
        <p:nvGrpSpPr>
          <p:cNvPr id="9" name="组合 18">
            <a:extLst>
              <a:ext uri="{FF2B5EF4-FFF2-40B4-BE49-F238E27FC236}">
                <a16:creationId xmlns="" xmlns:a16="http://schemas.microsoft.com/office/drawing/2014/main" id="{F2026541-2261-4EAD-9947-26E396D60E66}"/>
              </a:ext>
            </a:extLst>
          </p:cNvPr>
          <p:cNvGrpSpPr/>
          <p:nvPr userDrawn="1"/>
        </p:nvGrpSpPr>
        <p:grpSpPr>
          <a:xfrm>
            <a:off x="825" y="368749"/>
            <a:ext cx="803897" cy="449255"/>
            <a:chOff x="0" y="252065"/>
            <a:chExt cx="641111" cy="392113"/>
          </a:xfrm>
        </p:grpSpPr>
        <p:sp>
          <p:nvSpPr>
            <p:cNvPr id="10" name="矩形 59">
              <a:extLst>
                <a:ext uri="{FF2B5EF4-FFF2-40B4-BE49-F238E27FC236}">
                  <a16:creationId xmlns="" xmlns:a16="http://schemas.microsoft.com/office/drawing/2014/main" id="{E7580A7B-E699-489D-A3F1-07F6AD33B0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252065"/>
              <a:ext cx="227013" cy="392112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  <a:extLst/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defTabSz="1218904">
                <a:lnSpc>
                  <a:spcPct val="100000"/>
                </a:lnSpc>
                <a:spcBef>
                  <a:spcPct val="0"/>
                </a:spcBef>
                <a:buNone/>
                <a:defRPr/>
              </a:pPr>
              <a:endParaRPr lang="zh-CN" altLang="en-US" sz="1733" dirty="0">
                <a:solidFill>
                  <a:srgbClr val="FFFFFF"/>
                </a:solidFill>
              </a:endParaRPr>
            </a:p>
          </p:txBody>
        </p:sp>
        <p:sp>
          <p:nvSpPr>
            <p:cNvPr id="11" name="矩形 60">
              <a:extLst>
                <a:ext uri="{FF2B5EF4-FFF2-40B4-BE49-F238E27FC236}">
                  <a16:creationId xmlns="" xmlns:a16="http://schemas.microsoft.com/office/drawing/2014/main" id="{81073865-4C1E-4D65-B16A-0F7740B1FA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7013" y="252065"/>
              <a:ext cx="114300" cy="392112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/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defTabSz="1218904">
                <a:lnSpc>
                  <a:spcPct val="100000"/>
                </a:lnSpc>
                <a:spcBef>
                  <a:spcPct val="0"/>
                </a:spcBef>
                <a:buNone/>
                <a:defRPr/>
              </a:pPr>
              <a:endParaRPr lang="zh-CN" altLang="en-US" sz="1733" dirty="0">
                <a:solidFill>
                  <a:srgbClr val="FFFFFF"/>
                </a:solidFill>
              </a:endParaRPr>
            </a:p>
          </p:txBody>
        </p:sp>
        <p:sp>
          <p:nvSpPr>
            <p:cNvPr id="12" name="五边形 21">
              <a:extLst>
                <a:ext uri="{FF2B5EF4-FFF2-40B4-BE49-F238E27FC236}">
                  <a16:creationId xmlns="" xmlns:a16="http://schemas.microsoft.com/office/drawing/2014/main" id="{E1B6D713-C4E4-4A5C-AAE1-7C54888C7DFD}"/>
                </a:ext>
              </a:extLst>
            </p:cNvPr>
            <p:cNvSpPr/>
            <p:nvPr/>
          </p:nvSpPr>
          <p:spPr>
            <a:xfrm>
              <a:off x="338378" y="254692"/>
              <a:ext cx="302733" cy="389486"/>
            </a:xfrm>
            <a:prstGeom prst="homePlat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399"/>
            </a:p>
          </p:txBody>
        </p:sp>
      </p:grpSp>
    </p:spTree>
    <p:extLst>
      <p:ext uri="{BB962C8B-B14F-4D97-AF65-F5344CB8AC3E}">
        <p14:creationId xmlns:p14="http://schemas.microsoft.com/office/powerpoint/2010/main" val="3512561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2115E-07FC-47AE-8678-8B681C689199}" type="datetimeFigureOut">
              <a:rPr lang="zh-CN" altLang="en-US" smtClean="0"/>
              <a:pPr/>
              <a:t>2019/12/2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5BB56-9B96-4394-98D1-089DE868BDAA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6" name="文本框 37"/>
          <p:cNvSpPr txBox="1"/>
          <p:nvPr userDrawn="1"/>
        </p:nvSpPr>
        <p:spPr>
          <a:xfrm>
            <a:off x="763135" y="309617"/>
            <a:ext cx="2448229" cy="420542"/>
          </a:xfrm>
          <a:prstGeom prst="rect">
            <a:avLst/>
          </a:prstGeom>
          <a:noFill/>
        </p:spPr>
        <p:txBody>
          <a:bodyPr wrap="square" lIns="91417" tIns="45709" rIns="91417" bIns="45709" rtlCol="0">
            <a:spAutoFit/>
          </a:bodyPr>
          <a:lstStyle/>
          <a:p>
            <a:pPr lvl="0" algn="dist"/>
            <a:r>
              <a:rPr lang="zh-CN" altLang="zh-CN" sz="2133" b="0" kern="1200" dirty="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工作完成情况</a:t>
            </a:r>
          </a:p>
        </p:txBody>
      </p:sp>
      <p:sp>
        <p:nvSpPr>
          <p:cNvPr id="7" name="文本框 38"/>
          <p:cNvSpPr txBox="1"/>
          <p:nvPr userDrawn="1"/>
        </p:nvSpPr>
        <p:spPr>
          <a:xfrm>
            <a:off x="715087" y="741531"/>
            <a:ext cx="2719028" cy="276977"/>
          </a:xfrm>
          <a:prstGeom prst="rect">
            <a:avLst/>
          </a:prstGeom>
          <a:noFill/>
        </p:spPr>
        <p:txBody>
          <a:bodyPr wrap="square" lIns="91417" tIns="45709" rIns="91417" bIns="45709" rtlCol="0">
            <a:spAutoFit/>
          </a:bodyPr>
          <a:lstStyle/>
          <a:p>
            <a:pPr algn="dist" defTabSz="914096"/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ADD RELATED TITLE WORDS</a:t>
            </a: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  <a:cs typeface="+mn-ea"/>
              <a:sym typeface="+mn-lt"/>
            </a:endParaRPr>
          </a:p>
        </p:txBody>
      </p:sp>
      <p:grpSp>
        <p:nvGrpSpPr>
          <p:cNvPr id="9" name="组合 18">
            <a:extLst>
              <a:ext uri="{FF2B5EF4-FFF2-40B4-BE49-F238E27FC236}">
                <a16:creationId xmlns="" xmlns:a16="http://schemas.microsoft.com/office/drawing/2014/main" id="{95D1BEB7-D570-4488-B755-FB26CB492919}"/>
              </a:ext>
            </a:extLst>
          </p:cNvPr>
          <p:cNvGrpSpPr/>
          <p:nvPr userDrawn="1"/>
        </p:nvGrpSpPr>
        <p:grpSpPr>
          <a:xfrm>
            <a:off x="825" y="368749"/>
            <a:ext cx="803897" cy="449255"/>
            <a:chOff x="0" y="252065"/>
            <a:chExt cx="641111" cy="392113"/>
          </a:xfrm>
        </p:grpSpPr>
        <p:sp>
          <p:nvSpPr>
            <p:cNvPr id="10" name="矩形 59">
              <a:extLst>
                <a:ext uri="{FF2B5EF4-FFF2-40B4-BE49-F238E27FC236}">
                  <a16:creationId xmlns="" xmlns:a16="http://schemas.microsoft.com/office/drawing/2014/main" id="{C8FF11F1-5565-4DBA-AA3D-C8DCC8B4AC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252065"/>
              <a:ext cx="227013" cy="392112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  <a:extLst/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defTabSz="1218904">
                <a:lnSpc>
                  <a:spcPct val="100000"/>
                </a:lnSpc>
                <a:spcBef>
                  <a:spcPct val="0"/>
                </a:spcBef>
                <a:buNone/>
                <a:defRPr/>
              </a:pPr>
              <a:endParaRPr lang="zh-CN" altLang="en-US" sz="1733" dirty="0">
                <a:solidFill>
                  <a:srgbClr val="FFFFFF"/>
                </a:solidFill>
              </a:endParaRPr>
            </a:p>
          </p:txBody>
        </p:sp>
        <p:sp>
          <p:nvSpPr>
            <p:cNvPr id="11" name="矩形 60">
              <a:extLst>
                <a:ext uri="{FF2B5EF4-FFF2-40B4-BE49-F238E27FC236}">
                  <a16:creationId xmlns="" xmlns:a16="http://schemas.microsoft.com/office/drawing/2014/main" id="{32F6DD0E-170A-4ADD-9247-1FFAFBF06C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7013" y="252065"/>
              <a:ext cx="114300" cy="392112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/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defTabSz="1218904">
                <a:lnSpc>
                  <a:spcPct val="100000"/>
                </a:lnSpc>
                <a:spcBef>
                  <a:spcPct val="0"/>
                </a:spcBef>
                <a:buNone/>
                <a:defRPr/>
              </a:pPr>
              <a:endParaRPr lang="zh-CN" altLang="en-US" sz="1733" dirty="0">
                <a:solidFill>
                  <a:srgbClr val="FFFFFF"/>
                </a:solidFill>
              </a:endParaRPr>
            </a:p>
          </p:txBody>
        </p:sp>
        <p:sp>
          <p:nvSpPr>
            <p:cNvPr id="12" name="五边形 21">
              <a:extLst>
                <a:ext uri="{FF2B5EF4-FFF2-40B4-BE49-F238E27FC236}">
                  <a16:creationId xmlns="" xmlns:a16="http://schemas.microsoft.com/office/drawing/2014/main" id="{BA16E97D-8D3E-42C2-AC99-27F73D405AD6}"/>
                </a:ext>
              </a:extLst>
            </p:cNvPr>
            <p:cNvSpPr/>
            <p:nvPr/>
          </p:nvSpPr>
          <p:spPr>
            <a:xfrm>
              <a:off x="338378" y="254692"/>
              <a:ext cx="302733" cy="389486"/>
            </a:xfrm>
            <a:prstGeom prst="homePlat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399"/>
            </a:p>
          </p:txBody>
        </p:sp>
      </p:grpSp>
    </p:spTree>
    <p:extLst>
      <p:ext uri="{BB962C8B-B14F-4D97-AF65-F5344CB8AC3E}">
        <p14:creationId xmlns:p14="http://schemas.microsoft.com/office/powerpoint/2010/main" val="1581035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1">
            <a:alphaModFix amt="15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="" xmlns:a16="http://schemas.microsoft.com/office/drawing/2014/main" id="{4F6DE78A-D299-4572-A337-64E5B8202C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8AAA0C12-7879-4545-973B-5B06610201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C35A1650-E7F3-4A72-AC95-CAEC262ABB3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FCB084-51A8-4949-8ADD-2ED30B1DC960}" type="datetimeFigureOut">
              <a:rPr lang="zh-CN" altLang="en-US" smtClean="0"/>
              <a:t>2019/12/2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9DEA2D39-F8AC-4DB7-8EDC-6DD5DFFCAD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B6E5FEEC-3CFD-4760-A626-6E15A06A88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7E05E7-D406-411A-8D5A-4F315A1D10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82440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5" r:id="rId8"/>
    <p:sldLayoutId id="2147483666" r:id="rId9"/>
    <p:sldLayoutId id="2147483667" r:id="rId10"/>
    <p:sldLayoutId id="2147483668" r:id="rId11"/>
    <p:sldLayoutId id="2147483656" r:id="rId12"/>
    <p:sldLayoutId id="2147483657" r:id="rId13"/>
    <p:sldLayoutId id="2147483658" r:id="rId14"/>
    <p:sldLayoutId id="2147483659" r:id="rId15"/>
    <p:sldLayoutId id="2147483660" r:id="rId16"/>
    <p:sldLayoutId id="2147483661" r:id="rId17"/>
    <p:sldLayoutId id="2147483662" r:id="rId18"/>
    <p:sldLayoutId id="2147483663" r:id="rId19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jpeg"/><Relationship Id="rId9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23.png"/><Relationship Id="rId7" Type="http://schemas.openxmlformats.org/officeDocument/2006/relationships/image" Target="../media/image2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5" Type="http://schemas.openxmlformats.org/officeDocument/2006/relationships/image" Target="../media/image17.jpeg"/><Relationship Id="rId10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tags" Target="../tags/tag13.xml"/><Relationship Id="rId18" Type="http://schemas.openxmlformats.org/officeDocument/2006/relationships/tags" Target="../tags/tag18.xml"/><Relationship Id="rId26" Type="http://schemas.openxmlformats.org/officeDocument/2006/relationships/slideLayout" Target="../slideLayouts/slideLayout19.xml"/><Relationship Id="rId3" Type="http://schemas.openxmlformats.org/officeDocument/2006/relationships/tags" Target="../tags/tag3.xml"/><Relationship Id="rId21" Type="http://schemas.openxmlformats.org/officeDocument/2006/relationships/tags" Target="../tags/tag21.xml"/><Relationship Id="rId7" Type="http://schemas.openxmlformats.org/officeDocument/2006/relationships/tags" Target="../tags/tag7.xml"/><Relationship Id="rId12" Type="http://schemas.openxmlformats.org/officeDocument/2006/relationships/tags" Target="../tags/tag12.xml"/><Relationship Id="rId17" Type="http://schemas.openxmlformats.org/officeDocument/2006/relationships/tags" Target="../tags/tag17.xml"/><Relationship Id="rId25" Type="http://schemas.openxmlformats.org/officeDocument/2006/relationships/tags" Target="../tags/tag25.xml"/><Relationship Id="rId2" Type="http://schemas.openxmlformats.org/officeDocument/2006/relationships/tags" Target="../tags/tag2.xml"/><Relationship Id="rId16" Type="http://schemas.openxmlformats.org/officeDocument/2006/relationships/tags" Target="../tags/tag16.xml"/><Relationship Id="rId20" Type="http://schemas.openxmlformats.org/officeDocument/2006/relationships/tags" Target="../tags/tag20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tags" Target="../tags/tag11.xml"/><Relationship Id="rId24" Type="http://schemas.openxmlformats.org/officeDocument/2006/relationships/tags" Target="../tags/tag24.xml"/><Relationship Id="rId5" Type="http://schemas.openxmlformats.org/officeDocument/2006/relationships/tags" Target="../tags/tag5.xml"/><Relationship Id="rId15" Type="http://schemas.openxmlformats.org/officeDocument/2006/relationships/tags" Target="../tags/tag15.xml"/><Relationship Id="rId23" Type="http://schemas.openxmlformats.org/officeDocument/2006/relationships/tags" Target="../tags/tag23.xml"/><Relationship Id="rId10" Type="http://schemas.openxmlformats.org/officeDocument/2006/relationships/tags" Target="../tags/tag10.xml"/><Relationship Id="rId19" Type="http://schemas.openxmlformats.org/officeDocument/2006/relationships/tags" Target="../tags/tag19.xml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tags" Target="../tags/tag14.xml"/><Relationship Id="rId22" Type="http://schemas.openxmlformats.org/officeDocument/2006/relationships/tags" Target="../tags/tag22.xml"/><Relationship Id="rId27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9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2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>
            <a:extLst>
              <a:ext uri="{FF2B5EF4-FFF2-40B4-BE49-F238E27FC236}">
                <a16:creationId xmlns="" xmlns:a16="http://schemas.microsoft.com/office/drawing/2014/main" id="{33BCB1FF-0A01-4EF4-A218-453189B01433}"/>
              </a:ext>
            </a:extLst>
          </p:cNvPr>
          <p:cNvGrpSpPr/>
          <p:nvPr/>
        </p:nvGrpSpPr>
        <p:grpSpPr>
          <a:xfrm>
            <a:off x="-19811" y="3586734"/>
            <a:ext cx="7913796" cy="3345574"/>
            <a:chOff x="-16275" y="2464532"/>
            <a:chExt cx="6472597" cy="2736304"/>
          </a:xfrm>
        </p:grpSpPr>
        <p:pic>
          <p:nvPicPr>
            <p:cNvPr id="3" name="图片 2">
              <a:extLst>
                <a:ext uri="{FF2B5EF4-FFF2-40B4-BE49-F238E27FC236}">
                  <a16:creationId xmlns="" xmlns:a16="http://schemas.microsoft.com/office/drawing/2014/main" id="{77D2580D-A122-4781-8CF4-100B867C15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3093"/>
            <a:stretch/>
          </p:blipFill>
          <p:spPr>
            <a:xfrm flipH="1">
              <a:off x="3059832" y="3724672"/>
              <a:ext cx="3396490" cy="1476164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="" xmlns:a16="http://schemas.microsoft.com/office/drawing/2014/main" id="{85FF6CFF-FB4F-44B7-9612-3FB6BEEDE30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 flipV="1">
              <a:off x="-16275" y="2464532"/>
              <a:ext cx="4260586" cy="2736304"/>
            </a:xfrm>
            <a:prstGeom prst="rect">
              <a:avLst/>
            </a:prstGeom>
          </p:spPr>
        </p:pic>
        <p:sp>
          <p:nvSpPr>
            <p:cNvPr id="6" name="等腰三角形 5">
              <a:extLst>
                <a:ext uri="{FF2B5EF4-FFF2-40B4-BE49-F238E27FC236}">
                  <a16:creationId xmlns="" xmlns:a16="http://schemas.microsoft.com/office/drawing/2014/main" id="{B402C234-25B4-4135-B19E-C4F30F2E4DC8}"/>
                </a:ext>
              </a:extLst>
            </p:cNvPr>
            <p:cNvSpPr/>
            <p:nvPr/>
          </p:nvSpPr>
          <p:spPr>
            <a:xfrm>
              <a:off x="5544108" y="4659034"/>
              <a:ext cx="791507" cy="486054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882" tIns="60941" rIns="121882" bIns="6094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sz="2399"/>
            </a:p>
          </p:txBody>
        </p:sp>
      </p:grpSp>
      <p:grpSp>
        <p:nvGrpSpPr>
          <p:cNvPr id="14" name="组合 13">
            <a:extLst>
              <a:ext uri="{FF2B5EF4-FFF2-40B4-BE49-F238E27FC236}">
                <a16:creationId xmlns="" xmlns:a16="http://schemas.microsoft.com/office/drawing/2014/main" id="{C441CCF2-53B9-48E8-AAF5-6B8F3D56FE97}"/>
              </a:ext>
            </a:extLst>
          </p:cNvPr>
          <p:cNvGrpSpPr/>
          <p:nvPr/>
        </p:nvGrpSpPr>
        <p:grpSpPr>
          <a:xfrm>
            <a:off x="7824045" y="0"/>
            <a:ext cx="5230580" cy="1762491"/>
            <a:chOff x="5868434" y="0"/>
            <a:chExt cx="3924146" cy="1322276"/>
          </a:xfrm>
        </p:grpSpPr>
        <p:pic>
          <p:nvPicPr>
            <p:cNvPr id="4" name="图片 3">
              <a:extLst>
                <a:ext uri="{FF2B5EF4-FFF2-40B4-BE49-F238E27FC236}">
                  <a16:creationId xmlns="" xmlns:a16="http://schemas.microsoft.com/office/drawing/2014/main" id="{E29D0EA9-27D1-466F-A4A2-1A64C5284F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0000"/>
            <a:stretch/>
          </p:blipFill>
          <p:spPr>
            <a:xfrm flipH="1" flipV="1">
              <a:off x="6264188" y="0"/>
              <a:ext cx="3528392" cy="1322276"/>
            </a:xfrm>
            <a:prstGeom prst="rect">
              <a:avLst/>
            </a:prstGeom>
          </p:spPr>
        </p:pic>
        <p:sp>
          <p:nvSpPr>
            <p:cNvPr id="7" name="等腰三角形 6">
              <a:extLst>
                <a:ext uri="{FF2B5EF4-FFF2-40B4-BE49-F238E27FC236}">
                  <a16:creationId xmlns="" xmlns:a16="http://schemas.microsoft.com/office/drawing/2014/main" id="{8884CC67-D6B0-47E0-A1FC-CCD4BF2ED8FD}"/>
                </a:ext>
              </a:extLst>
            </p:cNvPr>
            <p:cNvSpPr/>
            <p:nvPr/>
          </p:nvSpPr>
          <p:spPr>
            <a:xfrm flipV="1">
              <a:off x="8367183" y="661138"/>
              <a:ext cx="791507" cy="468052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882" tIns="60941" rIns="121882" bIns="6094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sz="2399"/>
            </a:p>
          </p:txBody>
        </p:sp>
        <p:sp>
          <p:nvSpPr>
            <p:cNvPr id="8" name="等腰三角形 7">
              <a:extLst>
                <a:ext uri="{FF2B5EF4-FFF2-40B4-BE49-F238E27FC236}">
                  <a16:creationId xmlns="" xmlns:a16="http://schemas.microsoft.com/office/drawing/2014/main" id="{5BAB9835-5A5B-4620-8F23-1433F13B647B}"/>
                </a:ext>
              </a:extLst>
            </p:cNvPr>
            <p:cNvSpPr/>
            <p:nvPr/>
          </p:nvSpPr>
          <p:spPr>
            <a:xfrm flipV="1">
              <a:off x="5868434" y="0"/>
              <a:ext cx="791507" cy="468052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882" tIns="60941" rIns="121882" bIns="6094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sz="2399"/>
            </a:p>
          </p:txBody>
        </p:sp>
      </p:grpSp>
      <p:sp>
        <p:nvSpPr>
          <p:cNvPr id="9" name="TextBox 5">
            <a:extLst>
              <a:ext uri="{FF2B5EF4-FFF2-40B4-BE49-F238E27FC236}">
                <a16:creationId xmlns="" xmlns:a16="http://schemas.microsoft.com/office/drawing/2014/main" id="{24B593F5-0826-4E2E-9C94-7F2BB8E54620}"/>
              </a:ext>
            </a:extLst>
          </p:cNvPr>
          <p:cNvSpPr txBox="1"/>
          <p:nvPr/>
        </p:nvSpPr>
        <p:spPr>
          <a:xfrm>
            <a:off x="3026832" y="1926942"/>
            <a:ext cx="7869767" cy="1231032"/>
          </a:xfrm>
          <a:prstGeom prst="rect">
            <a:avLst/>
          </a:prstGeom>
          <a:noFill/>
        </p:spPr>
        <p:txBody>
          <a:bodyPr wrap="square" lIns="121845" tIns="60923" rIns="121845" bIns="60923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zh-TW" altLang="en-US" sz="4800" dirty="0">
                <a:latin typeface="Adobe 黑体 Std R" pitchFamily="34" charset="-128"/>
                <a:ea typeface="Adobe 黑体 Std R" pitchFamily="34" charset="-128"/>
              </a:rPr>
              <a:t>遊戲對提升學習動機之研究</a:t>
            </a:r>
            <a:endParaRPr lang="id-ID" altLang="zh-CN" sz="4800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Clear Sans Light" pitchFamily="34" charset="0"/>
            </a:endParaRPr>
          </a:p>
        </p:txBody>
      </p:sp>
      <p:sp>
        <p:nvSpPr>
          <p:cNvPr id="11" name="TextBox 7">
            <a:extLst>
              <a:ext uri="{FF2B5EF4-FFF2-40B4-BE49-F238E27FC236}">
                <a16:creationId xmlns="" xmlns:a16="http://schemas.microsoft.com/office/drawing/2014/main" id="{D19FEFD8-1287-483D-94F5-91DC49D44C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03141" y="3613350"/>
            <a:ext cx="6041807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/>
            <a:r>
              <a:rPr lang="zh-TW" altLang="en-US" dirty="0" smtClean="0">
                <a:latin typeface="Taipei Sans TC Beta" pitchFamily="2" charset="-120"/>
                <a:ea typeface="Taipei Sans TC Beta" pitchFamily="2" charset="-120"/>
              </a:rPr>
              <a:t>專題成</a:t>
            </a:r>
            <a:r>
              <a:rPr lang="zh-TW" altLang="en-US" dirty="0">
                <a:latin typeface="Taipei Sans TC Beta" pitchFamily="2" charset="-120"/>
                <a:ea typeface="Taipei Sans TC Beta" pitchFamily="2" charset="-120"/>
              </a:rPr>
              <a:t>員</a:t>
            </a:r>
            <a:r>
              <a:rPr lang="en-US" altLang="zh-TW" dirty="0" smtClean="0">
                <a:latin typeface="Taipei Sans TC Beta" pitchFamily="2" charset="-120"/>
                <a:ea typeface="Taipei Sans TC Beta" pitchFamily="2" charset="-120"/>
              </a:rPr>
              <a:t>:</a:t>
            </a:r>
            <a:r>
              <a:rPr lang="zh-TW" altLang="en-US" dirty="0" smtClean="0">
                <a:latin typeface="Taipei Sans TC Beta" pitchFamily="2" charset="-120"/>
                <a:ea typeface="Taipei Sans TC Beta" pitchFamily="2" charset="-120"/>
              </a:rPr>
              <a:t>許清彰、許靖慧、周建穎、謝昀達</a:t>
            </a:r>
            <a:endParaRPr lang="en-US" altLang="zh-TW" dirty="0" smtClean="0">
              <a:latin typeface="Taipei Sans TC Beta" pitchFamily="2" charset="-120"/>
              <a:ea typeface="Taipei Sans TC Beta" pitchFamily="2" charset="-120"/>
            </a:endParaRPr>
          </a:p>
          <a:p>
            <a:pPr algn="ctr"/>
            <a:r>
              <a:rPr lang="zh-TW" altLang="en-US" dirty="0" smtClean="0">
                <a:latin typeface="Taipei Sans TC Beta" pitchFamily="2" charset="-120"/>
                <a:ea typeface="Taipei Sans TC Beta" pitchFamily="2" charset="-120"/>
              </a:rPr>
              <a:t>指導老師</a:t>
            </a:r>
            <a:r>
              <a:rPr lang="zh-TW" altLang="en-US" dirty="0">
                <a:latin typeface="Taipei Sans TC Beta" pitchFamily="2" charset="-120"/>
                <a:ea typeface="Taipei Sans TC Beta" pitchFamily="2" charset="-120"/>
              </a:rPr>
              <a:t>：李佳</a:t>
            </a:r>
            <a:r>
              <a:rPr lang="zh-TW" altLang="en-US" dirty="0" smtClean="0">
                <a:latin typeface="Taipei Sans TC Beta" pitchFamily="2" charset="-120"/>
                <a:ea typeface="Taipei Sans TC Beta" pitchFamily="2" charset="-120"/>
              </a:rPr>
              <a:t>衛</a:t>
            </a:r>
            <a:endParaRPr lang="en-US" altLang="zh-CN" dirty="0">
              <a:latin typeface="Taipei Sans TC Beta" pitchFamily="2" charset="-120"/>
              <a:ea typeface="Taipei Sans TC Beta" pitchFamily="2" charset="-120"/>
            </a:endParaRPr>
          </a:p>
        </p:txBody>
      </p:sp>
      <p:pic>
        <p:nvPicPr>
          <p:cNvPr id="15" name="Picture 2" descr="D:\2019資工專題\競海logo4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606" y="0"/>
            <a:ext cx="3231319" cy="2779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矩形 1"/>
          <p:cNvSpPr/>
          <p:nvPr/>
        </p:nvSpPr>
        <p:spPr>
          <a:xfrm>
            <a:off x="8997234" y="5986637"/>
            <a:ext cx="24673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dirty="0">
                <a:latin typeface="Taipei Sans TC Beta" pitchFamily="2" charset="-120"/>
                <a:ea typeface="Taipei Sans TC Beta" pitchFamily="2" charset="-120"/>
              </a:rPr>
              <a:t>時間</a:t>
            </a:r>
            <a:r>
              <a:rPr lang="zh-CN" altLang="en-US" dirty="0">
                <a:latin typeface="Taipei Sans TC Beta" pitchFamily="2" charset="-120"/>
                <a:ea typeface="Taipei Sans TC Beta" pitchFamily="2" charset="-120"/>
              </a:rPr>
              <a:t>：</a:t>
            </a:r>
            <a:r>
              <a:rPr lang="en-US" altLang="zh-CN" dirty="0">
                <a:latin typeface="Taipei Sans TC Beta" pitchFamily="2" charset="-120"/>
                <a:ea typeface="Taipei Sans TC Beta" pitchFamily="2" charset="-120"/>
              </a:rPr>
              <a:t>201</a:t>
            </a:r>
            <a:r>
              <a:rPr lang="en-US" altLang="zh-TW" dirty="0">
                <a:latin typeface="Taipei Sans TC Beta" pitchFamily="2" charset="-120"/>
                <a:ea typeface="Taipei Sans TC Beta" pitchFamily="2" charset="-120"/>
              </a:rPr>
              <a:t>9</a:t>
            </a:r>
            <a:r>
              <a:rPr lang="zh-TW" altLang="en-US" dirty="0">
                <a:latin typeface="Taipei Sans TC Beta" pitchFamily="2" charset="-120"/>
                <a:ea typeface="Taipei Sans TC Beta" pitchFamily="2" charset="-120"/>
              </a:rPr>
              <a:t>年</a:t>
            </a:r>
            <a:r>
              <a:rPr lang="en-US" altLang="zh-TW" dirty="0" smtClean="0">
                <a:latin typeface="Taipei Sans TC Beta" pitchFamily="2" charset="-120"/>
                <a:ea typeface="Taipei Sans TC Beta" pitchFamily="2" charset="-120"/>
              </a:rPr>
              <a:t>12</a:t>
            </a:r>
            <a:r>
              <a:rPr lang="zh-CN" altLang="en-US" dirty="0" smtClean="0">
                <a:latin typeface="Taipei Sans TC Beta" pitchFamily="2" charset="-120"/>
                <a:ea typeface="Taipei Sans TC Beta" pitchFamily="2" charset="-120"/>
              </a:rPr>
              <a:t>月</a:t>
            </a:r>
            <a:r>
              <a:rPr lang="en-US" altLang="zh-TW" dirty="0">
                <a:latin typeface="Taipei Sans TC Beta" pitchFamily="2" charset="-120"/>
                <a:ea typeface="Taipei Sans TC Beta" pitchFamily="2" charset="-120"/>
              </a:rPr>
              <a:t>3</a:t>
            </a:r>
            <a:r>
              <a:rPr lang="zh-TW" altLang="en-US" dirty="0" smtClean="0">
                <a:latin typeface="Taipei Sans TC Beta" pitchFamily="2" charset="-120"/>
                <a:ea typeface="Taipei Sans TC Beta" pitchFamily="2" charset="-120"/>
              </a:rPr>
              <a:t>日</a:t>
            </a:r>
            <a:endParaRPr lang="en-US" altLang="zh-CN" dirty="0">
              <a:latin typeface="Taipei Sans TC Beta" pitchFamily="2" charset="-120"/>
              <a:ea typeface="Taipei Sans TC Beta" pitchFamily="2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661987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" descr="D:\2019資工專題\二樓房間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5261" y="7079761"/>
            <a:ext cx="4096860" cy="1152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文字方塊 8"/>
          <p:cNvSpPr txBox="1"/>
          <p:nvPr/>
        </p:nvSpPr>
        <p:spPr>
          <a:xfrm>
            <a:off x="2780454" y="1336655"/>
            <a:ext cx="23391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400" dirty="0" smtClean="0">
                <a:latin typeface="Adobe 黑体 Std R" pitchFamily="34" charset="-128"/>
                <a:ea typeface="Adobe 黑体 Std R" pitchFamily="34" charset="-128"/>
              </a:rPr>
              <a:t>遊戲場景流程圖</a:t>
            </a:r>
            <a:endParaRPr lang="zh-TW" altLang="en-US" sz="2400" dirty="0">
              <a:latin typeface="Adobe 黑体 Std R" pitchFamily="34" charset="-128"/>
              <a:ea typeface="Adobe 黑体 Std R" pitchFamily="34" charset="-128"/>
            </a:endParaRPr>
          </a:p>
        </p:txBody>
      </p:sp>
      <p:sp>
        <p:nvSpPr>
          <p:cNvPr id="16" name="圓角矩形 15"/>
          <p:cNvSpPr/>
          <p:nvPr/>
        </p:nvSpPr>
        <p:spPr>
          <a:xfrm>
            <a:off x="1795335" y="4962275"/>
            <a:ext cx="1303390" cy="75869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黑体 Std R" pitchFamily="34" charset="-128"/>
                <a:ea typeface="Adobe 黑体 Std R" pitchFamily="34" charset="-128"/>
              </a:rPr>
              <a:t>王宮</a:t>
            </a:r>
            <a:endParaRPr lang="zh-TW" alt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黑体 Std R" pitchFamily="34" charset="-128"/>
              <a:ea typeface="Adobe 黑体 Std R" pitchFamily="34" charset="-128"/>
            </a:endParaRPr>
          </a:p>
        </p:txBody>
      </p:sp>
      <p:sp>
        <p:nvSpPr>
          <p:cNvPr id="17" name="圓角矩形 16"/>
          <p:cNvSpPr/>
          <p:nvPr/>
        </p:nvSpPr>
        <p:spPr>
          <a:xfrm>
            <a:off x="3439465" y="5044440"/>
            <a:ext cx="1021080" cy="59436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黑体 Std R" pitchFamily="34" charset="-128"/>
                <a:ea typeface="Adobe 黑体 Std R" pitchFamily="34" charset="-128"/>
              </a:rPr>
              <a:t>王國廣場</a:t>
            </a:r>
            <a:endParaRPr lang="zh-TW" altLang="en-US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黑体 Std R" pitchFamily="34" charset="-128"/>
              <a:ea typeface="Adobe 黑体 Std R" pitchFamily="34" charset="-128"/>
            </a:endParaRPr>
          </a:p>
        </p:txBody>
      </p:sp>
      <p:sp>
        <p:nvSpPr>
          <p:cNvPr id="20" name="圓角矩形 19"/>
          <p:cNvSpPr/>
          <p:nvPr/>
        </p:nvSpPr>
        <p:spPr>
          <a:xfrm>
            <a:off x="4803445" y="5044440"/>
            <a:ext cx="1021080" cy="59436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黑体 Std R" pitchFamily="34" charset="-128"/>
                <a:ea typeface="Adobe 黑体 Std R" pitchFamily="34" charset="-128"/>
              </a:rPr>
              <a:t>王國近郊</a:t>
            </a:r>
            <a:endParaRPr lang="zh-TW" altLang="en-US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黑体 Std R" pitchFamily="34" charset="-128"/>
              <a:ea typeface="Adobe 黑体 Std R" pitchFamily="34" charset="-128"/>
            </a:endParaRPr>
          </a:p>
        </p:txBody>
      </p:sp>
      <p:sp>
        <p:nvSpPr>
          <p:cNvPr id="21" name="圓角矩形 20"/>
          <p:cNvSpPr/>
          <p:nvPr/>
        </p:nvSpPr>
        <p:spPr>
          <a:xfrm>
            <a:off x="6190285" y="5044440"/>
            <a:ext cx="1021080" cy="59436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黑体 Std R" pitchFamily="34" charset="-128"/>
                <a:ea typeface="Adobe 黑体 Std R" pitchFamily="34" charset="-128"/>
              </a:rPr>
              <a:t>遺跡入口</a:t>
            </a:r>
            <a:endParaRPr lang="zh-TW" altLang="en-US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黑体 Std R" pitchFamily="34" charset="-128"/>
              <a:ea typeface="Adobe 黑体 Std R" pitchFamily="34" charset="-128"/>
            </a:endParaRPr>
          </a:p>
        </p:txBody>
      </p:sp>
      <p:cxnSp>
        <p:nvCxnSpPr>
          <p:cNvPr id="23" name="直線單箭頭接點 22"/>
          <p:cNvCxnSpPr>
            <a:stCxn id="16" idx="3"/>
            <a:endCxn id="17" idx="1"/>
          </p:cNvCxnSpPr>
          <p:nvPr/>
        </p:nvCxnSpPr>
        <p:spPr>
          <a:xfrm>
            <a:off x="3098725" y="5341620"/>
            <a:ext cx="34074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單箭頭接點 24"/>
          <p:cNvCxnSpPr>
            <a:stCxn id="17" idx="3"/>
            <a:endCxn id="20" idx="1"/>
          </p:cNvCxnSpPr>
          <p:nvPr/>
        </p:nvCxnSpPr>
        <p:spPr>
          <a:xfrm>
            <a:off x="4460545" y="5341620"/>
            <a:ext cx="3429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線單箭頭接點 26"/>
          <p:cNvCxnSpPr>
            <a:stCxn id="20" idx="3"/>
            <a:endCxn id="21" idx="1"/>
          </p:cNvCxnSpPr>
          <p:nvPr/>
        </p:nvCxnSpPr>
        <p:spPr>
          <a:xfrm>
            <a:off x="5824525" y="5341620"/>
            <a:ext cx="36576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圓角矩形 30"/>
          <p:cNvSpPr/>
          <p:nvPr/>
        </p:nvSpPr>
        <p:spPr>
          <a:xfrm>
            <a:off x="7599985" y="5044440"/>
            <a:ext cx="1021080" cy="59436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黑体 Std R" pitchFamily="34" charset="-128"/>
                <a:ea typeface="Adobe 黑体 Std R" pitchFamily="34" charset="-128"/>
              </a:rPr>
              <a:t>遺跡一樓</a:t>
            </a:r>
            <a:endParaRPr lang="zh-TW" altLang="en-US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黑体 Std R" pitchFamily="34" charset="-128"/>
              <a:ea typeface="Adobe 黑体 Std R" pitchFamily="34" charset="-128"/>
            </a:endParaRPr>
          </a:p>
        </p:txBody>
      </p:sp>
      <p:cxnSp>
        <p:nvCxnSpPr>
          <p:cNvPr id="32" name="直線單箭頭接點 31"/>
          <p:cNvCxnSpPr>
            <a:endCxn id="31" idx="1"/>
          </p:cNvCxnSpPr>
          <p:nvPr/>
        </p:nvCxnSpPr>
        <p:spPr>
          <a:xfrm>
            <a:off x="7234225" y="5341620"/>
            <a:ext cx="36576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圓角矩形 32"/>
          <p:cNvSpPr/>
          <p:nvPr/>
        </p:nvSpPr>
        <p:spPr>
          <a:xfrm>
            <a:off x="8979205" y="5044440"/>
            <a:ext cx="1021080" cy="59436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黑体 Std R" pitchFamily="34" charset="-128"/>
                <a:ea typeface="Adobe 黑体 Std R" pitchFamily="34" charset="-128"/>
              </a:rPr>
              <a:t>一樓房間</a:t>
            </a:r>
          </a:p>
        </p:txBody>
      </p:sp>
      <p:cxnSp>
        <p:nvCxnSpPr>
          <p:cNvPr id="34" name="直線單箭頭接點 33"/>
          <p:cNvCxnSpPr>
            <a:endCxn id="33" idx="1"/>
          </p:cNvCxnSpPr>
          <p:nvPr/>
        </p:nvCxnSpPr>
        <p:spPr>
          <a:xfrm>
            <a:off x="8613445" y="5341620"/>
            <a:ext cx="36576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圓角矩形 34"/>
          <p:cNvSpPr/>
          <p:nvPr/>
        </p:nvSpPr>
        <p:spPr>
          <a:xfrm>
            <a:off x="7592365" y="3977640"/>
            <a:ext cx="1021080" cy="59436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黑体 Std R" pitchFamily="34" charset="-128"/>
                <a:ea typeface="Adobe 黑体 Std R" pitchFamily="34" charset="-128"/>
              </a:rPr>
              <a:t>遺跡二樓</a:t>
            </a:r>
            <a:endParaRPr lang="zh-TW" altLang="en-US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黑体 Std R" pitchFamily="34" charset="-128"/>
              <a:ea typeface="Adobe 黑体 Std R" pitchFamily="34" charset="-128"/>
            </a:endParaRPr>
          </a:p>
        </p:txBody>
      </p:sp>
      <p:cxnSp>
        <p:nvCxnSpPr>
          <p:cNvPr id="37" name="直線單箭頭接點 36"/>
          <p:cNvCxnSpPr>
            <a:stCxn id="31" idx="0"/>
            <a:endCxn id="35" idx="2"/>
          </p:cNvCxnSpPr>
          <p:nvPr/>
        </p:nvCxnSpPr>
        <p:spPr>
          <a:xfrm flipH="1" flipV="1">
            <a:off x="8102905" y="4572000"/>
            <a:ext cx="7620" cy="47244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圓角矩形 38"/>
          <p:cNvSpPr/>
          <p:nvPr/>
        </p:nvSpPr>
        <p:spPr>
          <a:xfrm>
            <a:off x="8979205" y="3977640"/>
            <a:ext cx="1021080" cy="59436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黑体 Std R" pitchFamily="34" charset="-128"/>
                <a:ea typeface="Adobe 黑体 Std R" pitchFamily="34" charset="-128"/>
              </a:rPr>
              <a:t>二樓房</a:t>
            </a:r>
            <a:r>
              <a:rPr lang="zh-TW" altLang="en-US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黑体 Std R" pitchFamily="34" charset="-128"/>
                <a:ea typeface="Adobe 黑体 Std R" pitchFamily="34" charset="-128"/>
              </a:rPr>
              <a:t>間</a:t>
            </a:r>
          </a:p>
        </p:txBody>
      </p:sp>
      <p:cxnSp>
        <p:nvCxnSpPr>
          <p:cNvPr id="40" name="直線單箭頭接點 39"/>
          <p:cNvCxnSpPr>
            <a:endCxn id="39" idx="1"/>
          </p:cNvCxnSpPr>
          <p:nvPr/>
        </p:nvCxnSpPr>
        <p:spPr>
          <a:xfrm>
            <a:off x="8613445" y="4274820"/>
            <a:ext cx="36576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線單箭頭接點 40"/>
          <p:cNvCxnSpPr/>
          <p:nvPr/>
        </p:nvCxnSpPr>
        <p:spPr>
          <a:xfrm flipH="1" flipV="1">
            <a:off x="8110525" y="3558540"/>
            <a:ext cx="7620" cy="47244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圓角矩形 43"/>
          <p:cNvSpPr/>
          <p:nvPr/>
        </p:nvSpPr>
        <p:spPr>
          <a:xfrm>
            <a:off x="7607605" y="2964180"/>
            <a:ext cx="1021080" cy="59436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黑体 Std R" pitchFamily="34" charset="-128"/>
                <a:ea typeface="Adobe 黑体 Std R" pitchFamily="34" charset="-128"/>
              </a:rPr>
              <a:t>遺跡天台</a:t>
            </a:r>
            <a:endParaRPr lang="zh-TW" altLang="en-US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黑体 Std R" pitchFamily="34" charset="-128"/>
              <a:ea typeface="Adobe 黑体 Std R" pitchFamily="34" charset="-128"/>
            </a:endParaRPr>
          </a:p>
        </p:txBody>
      </p:sp>
      <p:sp>
        <p:nvSpPr>
          <p:cNvPr id="45" name="圓角矩形 44"/>
          <p:cNvSpPr/>
          <p:nvPr/>
        </p:nvSpPr>
        <p:spPr>
          <a:xfrm>
            <a:off x="7447585" y="1798320"/>
            <a:ext cx="1333500" cy="7696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黑体 Std R" pitchFamily="34" charset="-128"/>
                <a:ea typeface="Adobe 黑体 Std R" pitchFamily="34" charset="-128"/>
              </a:rPr>
              <a:t>海廢之陸</a:t>
            </a:r>
            <a:endParaRPr lang="zh-TW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黑体 Std R" pitchFamily="34" charset="-128"/>
              <a:ea typeface="Adobe 黑体 Std R" pitchFamily="34" charset="-128"/>
            </a:endParaRPr>
          </a:p>
        </p:txBody>
      </p:sp>
      <p:cxnSp>
        <p:nvCxnSpPr>
          <p:cNvPr id="47" name="直線單箭頭接點 46"/>
          <p:cNvCxnSpPr>
            <a:stCxn id="44" idx="0"/>
            <a:endCxn id="45" idx="2"/>
          </p:cNvCxnSpPr>
          <p:nvPr/>
        </p:nvCxnSpPr>
        <p:spPr>
          <a:xfrm flipH="1" flipV="1">
            <a:off x="8114335" y="2567940"/>
            <a:ext cx="3810" cy="39624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矩形 23"/>
          <p:cNvSpPr/>
          <p:nvPr/>
        </p:nvSpPr>
        <p:spPr>
          <a:xfrm>
            <a:off x="4536706" y="114478"/>
            <a:ext cx="2441694" cy="9725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30000"/>
              </a:lnSpc>
            </a:pPr>
            <a:r>
              <a:rPr lang="zh-TW" altLang="en-US" sz="4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研究步驟</a:t>
            </a:r>
            <a:endParaRPr lang="zh-CN" altLang="en-US" sz="4400" dirty="0">
              <a:solidFill>
                <a:schemeClr val="tx1">
                  <a:lumMod val="75000"/>
                  <a:lumOff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8" name="Picture 2" descr="D:\2019資工專題\遺跡二樓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24740" y="1973898"/>
            <a:ext cx="3168900" cy="1980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3" descr="D:\2019資工專題\遺跡天臺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6080" y="-1699995"/>
            <a:ext cx="3607850" cy="1488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2" descr="D:\2019資工專題\王宮1080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59" t="3308" r="9399" b="2893"/>
          <a:stretch/>
        </p:blipFill>
        <p:spPr bwMode="auto">
          <a:xfrm>
            <a:off x="7145123" y="-3393329"/>
            <a:ext cx="2784210" cy="1693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3" descr="D:\2019資工專題\王國廣場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7491" y="-3393329"/>
            <a:ext cx="2616200" cy="163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" descr="D:\2019資工專題\王國近郊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48605" y="-3632206"/>
            <a:ext cx="2998403" cy="1874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5" descr="D:\2019資工專題\遺跡入口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7071" y="-2095296"/>
            <a:ext cx="3020420" cy="1887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11" descr="D:\2019資工專題\背景2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0" y="-1880480"/>
            <a:ext cx="2827249" cy="188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12" descr="D:\2019資工專題\一樓房間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67769" y="-15933"/>
            <a:ext cx="4578350" cy="1287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1402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2" descr="D:\2019資工專題\王宮1080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59" t="3308" r="9399" b="2893"/>
          <a:stretch/>
        </p:blipFill>
        <p:spPr bwMode="auto">
          <a:xfrm>
            <a:off x="2457761" y="3444612"/>
            <a:ext cx="3274047" cy="1991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12" descr="D:\2019資工專題\一樓房間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3649" y="2046033"/>
            <a:ext cx="4578350" cy="1287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" descr="D:\2019資工專題\二樓房間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3650" y="3426506"/>
            <a:ext cx="4578349" cy="1287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文字方塊 8"/>
          <p:cNvSpPr txBox="1"/>
          <p:nvPr/>
        </p:nvSpPr>
        <p:spPr>
          <a:xfrm>
            <a:off x="2780454" y="1336655"/>
            <a:ext cx="23391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400" dirty="0" smtClean="0">
                <a:latin typeface="Adobe 黑体 Std R" pitchFamily="34" charset="-128"/>
                <a:ea typeface="Adobe 黑体 Std R" pitchFamily="34" charset="-128"/>
              </a:rPr>
              <a:t>遊戲場景流程圖</a:t>
            </a:r>
            <a:endParaRPr lang="zh-TW" altLang="en-US" sz="2400" dirty="0">
              <a:latin typeface="Adobe 黑体 Std R" pitchFamily="34" charset="-128"/>
              <a:ea typeface="Adobe 黑体 Std R" pitchFamily="34" charset="-128"/>
            </a:endParaRPr>
          </a:p>
        </p:txBody>
      </p:sp>
      <p:sp>
        <p:nvSpPr>
          <p:cNvPr id="16" name="圓角矩形 15"/>
          <p:cNvSpPr/>
          <p:nvPr/>
        </p:nvSpPr>
        <p:spPr>
          <a:xfrm>
            <a:off x="576135" y="5731895"/>
            <a:ext cx="1303390" cy="75869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黑体 Std R" pitchFamily="34" charset="-128"/>
                <a:ea typeface="Adobe 黑体 Std R" pitchFamily="34" charset="-128"/>
              </a:rPr>
              <a:t>王宮</a:t>
            </a:r>
            <a:endParaRPr lang="zh-TW" alt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黑体 Std R" pitchFamily="34" charset="-128"/>
              <a:ea typeface="Adobe 黑体 Std R" pitchFamily="34" charset="-128"/>
            </a:endParaRPr>
          </a:p>
        </p:txBody>
      </p:sp>
      <p:sp>
        <p:nvSpPr>
          <p:cNvPr id="17" name="圓角矩形 16"/>
          <p:cNvSpPr/>
          <p:nvPr/>
        </p:nvSpPr>
        <p:spPr>
          <a:xfrm>
            <a:off x="2220265" y="5814060"/>
            <a:ext cx="1021080" cy="59436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黑体 Std R" pitchFamily="34" charset="-128"/>
                <a:ea typeface="Adobe 黑体 Std R" pitchFamily="34" charset="-128"/>
              </a:rPr>
              <a:t>王國廣場</a:t>
            </a:r>
            <a:endParaRPr lang="zh-TW" altLang="en-US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黑体 Std R" pitchFamily="34" charset="-128"/>
              <a:ea typeface="Adobe 黑体 Std R" pitchFamily="34" charset="-128"/>
            </a:endParaRPr>
          </a:p>
        </p:txBody>
      </p:sp>
      <p:sp>
        <p:nvSpPr>
          <p:cNvPr id="20" name="圓角矩形 19"/>
          <p:cNvSpPr/>
          <p:nvPr/>
        </p:nvSpPr>
        <p:spPr>
          <a:xfrm>
            <a:off x="3584245" y="5814060"/>
            <a:ext cx="1021080" cy="59436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黑体 Std R" pitchFamily="34" charset="-128"/>
                <a:ea typeface="Adobe 黑体 Std R" pitchFamily="34" charset="-128"/>
              </a:rPr>
              <a:t>王國近郊</a:t>
            </a:r>
            <a:endParaRPr lang="zh-TW" altLang="en-US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黑体 Std R" pitchFamily="34" charset="-128"/>
              <a:ea typeface="Adobe 黑体 Std R" pitchFamily="34" charset="-128"/>
            </a:endParaRPr>
          </a:p>
        </p:txBody>
      </p:sp>
      <p:sp>
        <p:nvSpPr>
          <p:cNvPr id="21" name="圓角矩形 20"/>
          <p:cNvSpPr/>
          <p:nvPr/>
        </p:nvSpPr>
        <p:spPr>
          <a:xfrm>
            <a:off x="4971085" y="5814060"/>
            <a:ext cx="1021080" cy="59436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黑体 Std R" pitchFamily="34" charset="-128"/>
                <a:ea typeface="Adobe 黑体 Std R" pitchFamily="34" charset="-128"/>
              </a:rPr>
              <a:t>遺跡入口</a:t>
            </a:r>
            <a:endParaRPr lang="zh-TW" altLang="en-US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黑体 Std R" pitchFamily="34" charset="-128"/>
              <a:ea typeface="Adobe 黑体 Std R" pitchFamily="34" charset="-128"/>
            </a:endParaRPr>
          </a:p>
        </p:txBody>
      </p:sp>
      <p:cxnSp>
        <p:nvCxnSpPr>
          <p:cNvPr id="23" name="直線單箭頭接點 22"/>
          <p:cNvCxnSpPr>
            <a:stCxn id="16" idx="3"/>
            <a:endCxn id="17" idx="1"/>
          </p:cNvCxnSpPr>
          <p:nvPr/>
        </p:nvCxnSpPr>
        <p:spPr>
          <a:xfrm>
            <a:off x="1879525" y="6111240"/>
            <a:ext cx="34074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單箭頭接點 24"/>
          <p:cNvCxnSpPr>
            <a:stCxn id="17" idx="3"/>
            <a:endCxn id="20" idx="1"/>
          </p:cNvCxnSpPr>
          <p:nvPr/>
        </p:nvCxnSpPr>
        <p:spPr>
          <a:xfrm>
            <a:off x="3241345" y="6111240"/>
            <a:ext cx="3429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線單箭頭接點 26"/>
          <p:cNvCxnSpPr>
            <a:stCxn id="20" idx="3"/>
            <a:endCxn id="21" idx="1"/>
          </p:cNvCxnSpPr>
          <p:nvPr/>
        </p:nvCxnSpPr>
        <p:spPr>
          <a:xfrm>
            <a:off x="4605325" y="6111240"/>
            <a:ext cx="36576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圓角矩形 30"/>
          <p:cNvSpPr/>
          <p:nvPr/>
        </p:nvSpPr>
        <p:spPr>
          <a:xfrm>
            <a:off x="6380785" y="5814060"/>
            <a:ext cx="1021080" cy="59436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黑体 Std R" pitchFamily="34" charset="-128"/>
                <a:ea typeface="Adobe 黑体 Std R" pitchFamily="34" charset="-128"/>
              </a:rPr>
              <a:t>遺跡一樓</a:t>
            </a:r>
            <a:endParaRPr lang="zh-TW" altLang="en-US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黑体 Std R" pitchFamily="34" charset="-128"/>
              <a:ea typeface="Adobe 黑体 Std R" pitchFamily="34" charset="-128"/>
            </a:endParaRPr>
          </a:p>
        </p:txBody>
      </p:sp>
      <p:cxnSp>
        <p:nvCxnSpPr>
          <p:cNvPr id="32" name="直線單箭頭接點 31"/>
          <p:cNvCxnSpPr>
            <a:endCxn id="31" idx="1"/>
          </p:cNvCxnSpPr>
          <p:nvPr/>
        </p:nvCxnSpPr>
        <p:spPr>
          <a:xfrm>
            <a:off x="6015025" y="6111240"/>
            <a:ext cx="36576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圓角矩形 32"/>
          <p:cNvSpPr/>
          <p:nvPr/>
        </p:nvSpPr>
        <p:spPr>
          <a:xfrm>
            <a:off x="7760005" y="5814060"/>
            <a:ext cx="1021080" cy="59436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黑体 Std R" pitchFamily="34" charset="-128"/>
                <a:ea typeface="Adobe 黑体 Std R" pitchFamily="34" charset="-128"/>
              </a:rPr>
              <a:t>一樓房間</a:t>
            </a:r>
          </a:p>
        </p:txBody>
      </p:sp>
      <p:cxnSp>
        <p:nvCxnSpPr>
          <p:cNvPr id="34" name="直線單箭頭接點 33"/>
          <p:cNvCxnSpPr>
            <a:endCxn id="33" idx="1"/>
          </p:cNvCxnSpPr>
          <p:nvPr/>
        </p:nvCxnSpPr>
        <p:spPr>
          <a:xfrm>
            <a:off x="7394245" y="6111240"/>
            <a:ext cx="36576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圓角矩形 34"/>
          <p:cNvSpPr/>
          <p:nvPr/>
        </p:nvSpPr>
        <p:spPr>
          <a:xfrm>
            <a:off x="6373165" y="4747260"/>
            <a:ext cx="1021080" cy="59436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黑体 Std R" pitchFamily="34" charset="-128"/>
                <a:ea typeface="Adobe 黑体 Std R" pitchFamily="34" charset="-128"/>
              </a:rPr>
              <a:t>遺跡二樓</a:t>
            </a:r>
            <a:endParaRPr lang="zh-TW" altLang="en-US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黑体 Std R" pitchFamily="34" charset="-128"/>
              <a:ea typeface="Adobe 黑体 Std R" pitchFamily="34" charset="-128"/>
            </a:endParaRPr>
          </a:p>
        </p:txBody>
      </p:sp>
      <p:cxnSp>
        <p:nvCxnSpPr>
          <p:cNvPr id="37" name="直線單箭頭接點 36"/>
          <p:cNvCxnSpPr>
            <a:stCxn id="31" idx="0"/>
            <a:endCxn id="35" idx="2"/>
          </p:cNvCxnSpPr>
          <p:nvPr/>
        </p:nvCxnSpPr>
        <p:spPr>
          <a:xfrm flipH="1" flipV="1">
            <a:off x="6883705" y="5341620"/>
            <a:ext cx="7620" cy="47244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圓角矩形 38"/>
          <p:cNvSpPr/>
          <p:nvPr/>
        </p:nvSpPr>
        <p:spPr>
          <a:xfrm>
            <a:off x="7760005" y="4747260"/>
            <a:ext cx="1021080" cy="59436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黑体 Std R" pitchFamily="34" charset="-128"/>
                <a:ea typeface="Adobe 黑体 Std R" pitchFamily="34" charset="-128"/>
              </a:rPr>
              <a:t>二樓房</a:t>
            </a:r>
            <a:r>
              <a:rPr lang="zh-TW" altLang="en-US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黑体 Std R" pitchFamily="34" charset="-128"/>
                <a:ea typeface="Adobe 黑体 Std R" pitchFamily="34" charset="-128"/>
              </a:rPr>
              <a:t>間</a:t>
            </a:r>
          </a:p>
        </p:txBody>
      </p:sp>
      <p:cxnSp>
        <p:nvCxnSpPr>
          <p:cNvPr id="40" name="直線單箭頭接點 39"/>
          <p:cNvCxnSpPr>
            <a:endCxn id="39" idx="1"/>
          </p:cNvCxnSpPr>
          <p:nvPr/>
        </p:nvCxnSpPr>
        <p:spPr>
          <a:xfrm>
            <a:off x="7394245" y="5044440"/>
            <a:ext cx="36576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線單箭頭接點 40"/>
          <p:cNvCxnSpPr/>
          <p:nvPr/>
        </p:nvCxnSpPr>
        <p:spPr>
          <a:xfrm flipH="1" flipV="1">
            <a:off x="6891325" y="4328160"/>
            <a:ext cx="7620" cy="47244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圓角矩形 43"/>
          <p:cNvSpPr/>
          <p:nvPr/>
        </p:nvSpPr>
        <p:spPr>
          <a:xfrm>
            <a:off x="6388405" y="3733800"/>
            <a:ext cx="1021080" cy="59436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黑体 Std R" pitchFamily="34" charset="-128"/>
                <a:ea typeface="Adobe 黑体 Std R" pitchFamily="34" charset="-128"/>
              </a:rPr>
              <a:t>遺跡天台</a:t>
            </a:r>
            <a:endParaRPr lang="zh-TW" altLang="en-US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黑体 Std R" pitchFamily="34" charset="-128"/>
              <a:ea typeface="Adobe 黑体 Std R" pitchFamily="34" charset="-128"/>
            </a:endParaRPr>
          </a:p>
        </p:txBody>
      </p:sp>
      <p:sp>
        <p:nvSpPr>
          <p:cNvPr id="45" name="圓角矩形 44"/>
          <p:cNvSpPr/>
          <p:nvPr/>
        </p:nvSpPr>
        <p:spPr>
          <a:xfrm>
            <a:off x="6228385" y="2567940"/>
            <a:ext cx="1333500" cy="7696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黑体 Std R" pitchFamily="34" charset="-128"/>
                <a:ea typeface="Adobe 黑体 Std R" pitchFamily="34" charset="-128"/>
              </a:rPr>
              <a:t>海廢之陸</a:t>
            </a:r>
            <a:endParaRPr lang="zh-TW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黑体 Std R" pitchFamily="34" charset="-128"/>
              <a:ea typeface="Adobe 黑体 Std R" pitchFamily="34" charset="-128"/>
            </a:endParaRPr>
          </a:p>
        </p:txBody>
      </p:sp>
      <p:cxnSp>
        <p:nvCxnSpPr>
          <p:cNvPr id="47" name="直線單箭頭接點 46"/>
          <p:cNvCxnSpPr>
            <a:stCxn id="44" idx="0"/>
            <a:endCxn id="45" idx="2"/>
          </p:cNvCxnSpPr>
          <p:nvPr/>
        </p:nvCxnSpPr>
        <p:spPr>
          <a:xfrm flipH="1" flipV="1">
            <a:off x="6895135" y="3337560"/>
            <a:ext cx="3810" cy="39624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矩形 23"/>
          <p:cNvSpPr/>
          <p:nvPr/>
        </p:nvSpPr>
        <p:spPr>
          <a:xfrm>
            <a:off x="4536706" y="114478"/>
            <a:ext cx="2441694" cy="9725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30000"/>
              </a:lnSpc>
            </a:pPr>
            <a:r>
              <a:rPr lang="zh-TW" altLang="en-US" sz="4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研究步驟</a:t>
            </a:r>
            <a:endParaRPr lang="zh-CN" altLang="en-US" sz="4400" dirty="0">
              <a:solidFill>
                <a:schemeClr val="tx1">
                  <a:lumMod val="75000"/>
                  <a:lumOff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2" name="Picture 3" descr="D:\2019資工專題\遺跡天臺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7135" y="310096"/>
            <a:ext cx="3607850" cy="1488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3" descr="D:\2019資工專題\王國廣場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940" y="2421472"/>
            <a:ext cx="3274047" cy="2046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" descr="D:\2019資工專題\王國近郊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215" y="2350188"/>
            <a:ext cx="3444219" cy="2152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5" descr="D:\2019資工專題\遺跡入口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7716" y="3208020"/>
            <a:ext cx="3584449" cy="224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11" descr="D:\2019資工專題\背景2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831" y="2213652"/>
            <a:ext cx="3646989" cy="2425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 descr="D:\2019資工專題\遺跡二樓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895" y="3097416"/>
            <a:ext cx="3938378" cy="2461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570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2019資工專題\海廢之陸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6566" y="1515361"/>
            <a:ext cx="6889855" cy="3875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字方塊 1"/>
          <p:cNvSpPr txBox="1"/>
          <p:nvPr/>
        </p:nvSpPr>
        <p:spPr>
          <a:xfrm>
            <a:off x="5516523" y="5540375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 smtClean="0">
                <a:latin typeface="Taipei Sans TC Beta" pitchFamily="2" charset="-120"/>
                <a:ea typeface="Taipei Sans TC Beta" pitchFamily="2" charset="-120"/>
              </a:rPr>
              <a:t>海廢之陸</a:t>
            </a:r>
            <a:endParaRPr lang="zh-TW" altLang="en-US" dirty="0">
              <a:latin typeface="Taipei Sans TC Beta" pitchFamily="2" charset="-120"/>
              <a:ea typeface="Taipei Sans TC Beta" pitchFamily="2" charset="-12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4536706" y="114478"/>
            <a:ext cx="2441694" cy="8338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30000"/>
              </a:lnSpc>
            </a:pPr>
            <a:r>
              <a:rPr lang="zh-TW" altLang="en-US" sz="4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ipei Sans TC Beta" pitchFamily="2" charset="-120"/>
                <a:ea typeface="Taipei Sans TC Beta" pitchFamily="2" charset="-120"/>
              </a:rPr>
              <a:t>研究步驟</a:t>
            </a:r>
            <a:endParaRPr lang="zh-CN" altLang="en-US" sz="4400" dirty="0">
              <a:solidFill>
                <a:schemeClr val="tx1">
                  <a:lumMod val="75000"/>
                  <a:lumOff val="25000"/>
                </a:schemeClr>
              </a:solidFill>
              <a:latin typeface="Taipei Sans TC Beta" pitchFamily="2" charset="-120"/>
              <a:ea typeface="Taipei Sans TC Beta" pitchFamily="2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394041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/>
          <p:cNvSpPr/>
          <p:nvPr/>
        </p:nvSpPr>
        <p:spPr>
          <a:xfrm>
            <a:off x="4618077" y="278609"/>
            <a:ext cx="2441694" cy="8338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30000"/>
              </a:lnSpc>
            </a:pPr>
            <a:r>
              <a:rPr lang="zh-TW" altLang="en-US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Taipei Sans TC Beta" pitchFamily="2" charset="-120"/>
                <a:ea typeface="Taipei Sans TC Beta" pitchFamily="2" charset="-120"/>
              </a:rPr>
              <a:t>研究步驟</a:t>
            </a:r>
            <a:endParaRPr lang="zh-CN" altLang="en-US" sz="4400" dirty="0">
              <a:solidFill>
                <a:schemeClr val="tx1">
                  <a:lumMod val="75000"/>
                  <a:lumOff val="25000"/>
                </a:schemeClr>
              </a:solidFill>
              <a:latin typeface="Taipei Sans TC Beta" pitchFamily="2" charset="-120"/>
              <a:ea typeface="Taipei Sans TC Beta" pitchFamily="2" charset="-120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3027402" y="1434584"/>
            <a:ext cx="169699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400" dirty="0">
                <a:latin typeface="Taipei Sans TC Beta" pitchFamily="2" charset="-120"/>
                <a:ea typeface="Taipei Sans TC Beta" pitchFamily="2" charset="-120"/>
              </a:rPr>
              <a:t>遊戲玩法</a:t>
            </a:r>
          </a:p>
        </p:txBody>
      </p:sp>
      <p:sp>
        <p:nvSpPr>
          <p:cNvPr id="17" name="矩形 16"/>
          <p:cNvSpPr/>
          <p:nvPr/>
        </p:nvSpPr>
        <p:spPr>
          <a:xfrm>
            <a:off x="5810823" y="5948880"/>
            <a:ext cx="13388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dirty="0">
                <a:latin typeface="Taipei Sans TC Beta" pitchFamily="2" charset="-120"/>
                <a:ea typeface="Taipei Sans TC Beta" pitchFamily="2" charset="-120"/>
              </a:rPr>
              <a:t>↑進入問答</a:t>
            </a:r>
          </a:p>
        </p:txBody>
      </p:sp>
      <p:pic>
        <p:nvPicPr>
          <p:cNvPr id="2050" name="Picture 2" descr="D:\2019資工專題\簡報\海報圖檔素材_191202_001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0840" y="2014454"/>
            <a:ext cx="7040879" cy="3934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2234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/>
          <p:cNvSpPr/>
          <p:nvPr/>
        </p:nvSpPr>
        <p:spPr>
          <a:xfrm>
            <a:off x="4618077" y="278609"/>
            <a:ext cx="2441694" cy="8338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30000"/>
              </a:lnSpc>
            </a:pPr>
            <a:r>
              <a:rPr lang="zh-TW" altLang="en-US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Taipei Sans TC Beta" pitchFamily="2" charset="-120"/>
                <a:ea typeface="Taipei Sans TC Beta" pitchFamily="2" charset="-120"/>
              </a:rPr>
              <a:t>研究步驟</a:t>
            </a:r>
            <a:endParaRPr lang="zh-CN" altLang="en-US" sz="4400" dirty="0">
              <a:solidFill>
                <a:schemeClr val="tx1">
                  <a:lumMod val="75000"/>
                  <a:lumOff val="25000"/>
                </a:schemeClr>
              </a:solidFill>
              <a:latin typeface="Taipei Sans TC Beta" pitchFamily="2" charset="-120"/>
              <a:ea typeface="Taipei Sans TC Beta" pitchFamily="2" charset="-120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3027402" y="1434584"/>
            <a:ext cx="169699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400" dirty="0">
                <a:latin typeface="Taipei Sans TC Beta" pitchFamily="2" charset="-120"/>
                <a:ea typeface="Taipei Sans TC Beta" pitchFamily="2" charset="-120"/>
              </a:rPr>
              <a:t>遊戲玩法</a:t>
            </a:r>
          </a:p>
        </p:txBody>
      </p:sp>
      <p:sp>
        <p:nvSpPr>
          <p:cNvPr id="17" name="矩形 16"/>
          <p:cNvSpPr/>
          <p:nvPr/>
        </p:nvSpPr>
        <p:spPr>
          <a:xfrm>
            <a:off x="5732164" y="5871519"/>
            <a:ext cx="13388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dirty="0">
                <a:latin typeface="Taipei Sans TC Beta" pitchFamily="2" charset="-120"/>
                <a:ea typeface="Taipei Sans TC Beta" pitchFamily="2" charset="-120"/>
              </a:rPr>
              <a:t>↑回答正確</a:t>
            </a:r>
          </a:p>
        </p:txBody>
      </p:sp>
      <p:pic>
        <p:nvPicPr>
          <p:cNvPr id="6" name="圖片 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9465" y="1988840"/>
            <a:ext cx="6696744" cy="3882679"/>
          </a:xfrm>
          <a:prstGeom prst="rect">
            <a:avLst/>
          </a:prstGeom>
        </p:spPr>
      </p:pic>
      <p:sp>
        <p:nvSpPr>
          <p:cNvPr id="7" name="向下箭號 6"/>
          <p:cNvSpPr/>
          <p:nvPr/>
        </p:nvSpPr>
        <p:spPr>
          <a:xfrm rot="10800000">
            <a:off x="8887870" y="3930179"/>
            <a:ext cx="1008112" cy="1865192"/>
          </a:xfrm>
          <a:prstGeom prst="downArrow">
            <a:avLst>
              <a:gd name="adj1" fmla="val 50000"/>
              <a:gd name="adj2" fmla="val 63367"/>
            </a:avLst>
          </a:prstGeom>
          <a:solidFill>
            <a:srgbClr val="FE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55963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/>
          <p:cNvSpPr/>
          <p:nvPr/>
        </p:nvSpPr>
        <p:spPr>
          <a:xfrm>
            <a:off x="4618077" y="278609"/>
            <a:ext cx="2441694" cy="8338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30000"/>
              </a:lnSpc>
            </a:pPr>
            <a:r>
              <a:rPr lang="zh-TW" altLang="en-US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Taipei Sans TC Beta" pitchFamily="2" charset="-120"/>
                <a:ea typeface="Taipei Sans TC Beta" pitchFamily="2" charset="-120"/>
              </a:rPr>
              <a:t>研究步驟</a:t>
            </a:r>
            <a:endParaRPr lang="zh-CN" altLang="en-US" sz="4400" dirty="0">
              <a:solidFill>
                <a:schemeClr val="tx1">
                  <a:lumMod val="75000"/>
                  <a:lumOff val="25000"/>
                </a:schemeClr>
              </a:solidFill>
              <a:latin typeface="Taipei Sans TC Beta" pitchFamily="2" charset="-120"/>
              <a:ea typeface="Taipei Sans TC Beta" pitchFamily="2" charset="-120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3027402" y="1434584"/>
            <a:ext cx="169699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400" dirty="0">
                <a:latin typeface="Taipei Sans TC Beta" pitchFamily="2" charset="-120"/>
                <a:ea typeface="Taipei Sans TC Beta" pitchFamily="2" charset="-120"/>
              </a:rPr>
              <a:t>遊戲玩法</a:t>
            </a:r>
          </a:p>
        </p:txBody>
      </p:sp>
      <p:sp>
        <p:nvSpPr>
          <p:cNvPr id="17" name="矩形 16"/>
          <p:cNvSpPr/>
          <p:nvPr/>
        </p:nvSpPr>
        <p:spPr>
          <a:xfrm>
            <a:off x="5719912" y="5982130"/>
            <a:ext cx="13901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dirty="0" smtClean="0">
                <a:latin typeface="Taipei Sans TC Beta" pitchFamily="2" charset="-120"/>
                <a:ea typeface="Taipei Sans TC Beta" pitchFamily="2" charset="-120"/>
              </a:rPr>
              <a:t>↑ 回答錯誤</a:t>
            </a:r>
            <a:endParaRPr lang="zh-TW" altLang="en-US" dirty="0">
              <a:latin typeface="Taipei Sans TC Beta" pitchFamily="2" charset="-120"/>
              <a:ea typeface="Taipei Sans TC Beta" pitchFamily="2" charset="-120"/>
            </a:endParaRPr>
          </a:p>
        </p:txBody>
      </p:sp>
      <p:pic>
        <p:nvPicPr>
          <p:cNvPr id="6" name="圖片 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7402" y="1962399"/>
            <a:ext cx="6660292" cy="3902480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 rot="19800000">
            <a:off x="9158848" y="3858586"/>
            <a:ext cx="432048" cy="2160240"/>
          </a:xfrm>
          <a:prstGeom prst="rect">
            <a:avLst/>
          </a:prstGeom>
          <a:solidFill>
            <a:srgbClr val="FE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矩形 7"/>
          <p:cNvSpPr/>
          <p:nvPr/>
        </p:nvSpPr>
        <p:spPr>
          <a:xfrm rot="2700000">
            <a:off x="9158848" y="3868246"/>
            <a:ext cx="432048" cy="2160240"/>
          </a:xfrm>
          <a:prstGeom prst="rect">
            <a:avLst/>
          </a:prstGeom>
          <a:solidFill>
            <a:srgbClr val="FE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19711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/>
          <p:cNvSpPr/>
          <p:nvPr/>
        </p:nvSpPr>
        <p:spPr>
          <a:xfrm>
            <a:off x="4618077" y="278609"/>
            <a:ext cx="2441694" cy="8338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30000"/>
              </a:lnSpc>
            </a:pPr>
            <a:r>
              <a:rPr lang="zh-TW" altLang="en-US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Taipei Sans TC Beta" pitchFamily="2" charset="-120"/>
                <a:ea typeface="Taipei Sans TC Beta" pitchFamily="2" charset="-120"/>
              </a:rPr>
              <a:t>研究步驟</a:t>
            </a:r>
            <a:endParaRPr lang="zh-CN" altLang="en-US" sz="4400" dirty="0">
              <a:solidFill>
                <a:schemeClr val="tx1">
                  <a:lumMod val="75000"/>
                  <a:lumOff val="25000"/>
                </a:schemeClr>
              </a:solidFill>
              <a:latin typeface="Taipei Sans TC Beta" pitchFamily="2" charset="-120"/>
              <a:ea typeface="Taipei Sans TC Beta" pitchFamily="2" charset="-120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3027402" y="1434584"/>
            <a:ext cx="169699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400" dirty="0">
                <a:latin typeface="Taipei Sans TC Beta" pitchFamily="2" charset="-120"/>
                <a:ea typeface="Taipei Sans TC Beta" pitchFamily="2" charset="-120"/>
              </a:rPr>
              <a:t>遊戲玩法</a:t>
            </a:r>
          </a:p>
        </p:txBody>
      </p:sp>
      <p:sp>
        <p:nvSpPr>
          <p:cNvPr id="17" name="矩形 16"/>
          <p:cNvSpPr/>
          <p:nvPr/>
        </p:nvSpPr>
        <p:spPr>
          <a:xfrm>
            <a:off x="5658423" y="6064289"/>
            <a:ext cx="13388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dirty="0" smtClean="0">
                <a:latin typeface="Taipei Sans TC Beta" pitchFamily="2" charset="-120"/>
                <a:ea typeface="Taipei Sans TC Beta" pitchFamily="2" charset="-120"/>
              </a:rPr>
              <a:t>↑升級配點</a:t>
            </a:r>
            <a:endParaRPr lang="zh-TW" altLang="en-US" dirty="0">
              <a:latin typeface="Taipei Sans TC Beta" pitchFamily="2" charset="-120"/>
              <a:ea typeface="Taipei Sans TC Beta" pitchFamily="2" charset="-120"/>
            </a:endParaRPr>
          </a:p>
        </p:txBody>
      </p:sp>
      <p:pic>
        <p:nvPicPr>
          <p:cNvPr id="6" name="圖片 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4091" y="1983507"/>
            <a:ext cx="6807492" cy="3994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827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/>
          <p:cNvSpPr/>
          <p:nvPr/>
        </p:nvSpPr>
        <p:spPr>
          <a:xfrm>
            <a:off x="4618077" y="278609"/>
            <a:ext cx="2441694" cy="8338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30000"/>
              </a:lnSpc>
            </a:pPr>
            <a:r>
              <a:rPr lang="zh-TW" altLang="en-US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Taipei Sans TC Beta" pitchFamily="2" charset="-120"/>
                <a:ea typeface="Taipei Sans TC Beta" pitchFamily="2" charset="-120"/>
              </a:rPr>
              <a:t>研究步驟</a:t>
            </a:r>
            <a:endParaRPr lang="zh-CN" altLang="en-US" sz="4400" dirty="0">
              <a:solidFill>
                <a:schemeClr val="tx1">
                  <a:lumMod val="75000"/>
                  <a:lumOff val="25000"/>
                </a:schemeClr>
              </a:solidFill>
              <a:latin typeface="Taipei Sans TC Beta" pitchFamily="2" charset="-120"/>
              <a:ea typeface="Taipei Sans TC Beta" pitchFamily="2" charset="-120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3027402" y="1434584"/>
            <a:ext cx="169699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400" dirty="0">
                <a:latin typeface="Taipei Sans TC Beta" pitchFamily="2" charset="-120"/>
                <a:ea typeface="Taipei Sans TC Beta" pitchFamily="2" charset="-120"/>
              </a:rPr>
              <a:t>遊戲玩法</a:t>
            </a:r>
          </a:p>
        </p:txBody>
      </p:sp>
      <p:sp>
        <p:nvSpPr>
          <p:cNvPr id="17" name="矩形 16"/>
          <p:cNvSpPr/>
          <p:nvPr/>
        </p:nvSpPr>
        <p:spPr>
          <a:xfrm>
            <a:off x="5658423" y="6064289"/>
            <a:ext cx="1338829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zh-TW" altLang="en-US" dirty="0" smtClean="0">
                <a:latin typeface="Taipei Sans TC Beta" pitchFamily="2" charset="-120"/>
                <a:ea typeface="Taipei Sans TC Beta" pitchFamily="2" charset="-120"/>
              </a:rPr>
              <a:t>↑開始冒險</a:t>
            </a:r>
            <a:endParaRPr lang="en-US" altLang="zh-TW" dirty="0" smtClean="0">
              <a:latin typeface="Taipei Sans TC Beta" pitchFamily="2" charset="-120"/>
              <a:ea typeface="Taipei Sans TC Beta" pitchFamily="2" charset="-120"/>
            </a:endParaRPr>
          </a:p>
          <a:p>
            <a:pPr algn="ctr"/>
            <a:endParaRPr lang="zh-TW" altLang="en-US" dirty="0"/>
          </a:p>
        </p:txBody>
      </p:sp>
      <p:pic>
        <p:nvPicPr>
          <p:cNvPr id="1026" name="Picture 2" descr="D:\2019資工專題\海報圖檔素材_191129_00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4166" y="2072641"/>
            <a:ext cx="6450111" cy="3627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4051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="" xmlns:a16="http://schemas.microsoft.com/office/drawing/2014/main" id="{B12576AE-22D0-4C92-B346-09B70DFAB68C}"/>
              </a:ext>
            </a:extLst>
          </p:cNvPr>
          <p:cNvGrpSpPr/>
          <p:nvPr/>
        </p:nvGrpSpPr>
        <p:grpSpPr>
          <a:xfrm flipH="1">
            <a:off x="4368342" y="3253750"/>
            <a:ext cx="7965748" cy="3647280"/>
            <a:chOff x="-16275" y="2464532"/>
            <a:chExt cx="6472597" cy="2736304"/>
          </a:xfrm>
        </p:grpSpPr>
        <p:pic>
          <p:nvPicPr>
            <p:cNvPr id="3" name="图片 2">
              <a:extLst>
                <a:ext uri="{FF2B5EF4-FFF2-40B4-BE49-F238E27FC236}">
                  <a16:creationId xmlns="" xmlns:a16="http://schemas.microsoft.com/office/drawing/2014/main" id="{1879D8C0-FCA8-4EF1-9200-5175FECFBC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3093"/>
            <a:stretch/>
          </p:blipFill>
          <p:spPr>
            <a:xfrm flipH="1">
              <a:off x="3059832" y="3724672"/>
              <a:ext cx="3396490" cy="1476164"/>
            </a:xfrm>
            <a:prstGeom prst="rect">
              <a:avLst/>
            </a:prstGeom>
          </p:spPr>
        </p:pic>
        <p:pic>
          <p:nvPicPr>
            <p:cNvPr id="4" name="图片 3">
              <a:extLst>
                <a:ext uri="{FF2B5EF4-FFF2-40B4-BE49-F238E27FC236}">
                  <a16:creationId xmlns="" xmlns:a16="http://schemas.microsoft.com/office/drawing/2014/main" id="{F5AA8ED8-F849-41C5-A3DA-6EEFAF26FF0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 flipV="1">
              <a:off x="-16275" y="2464532"/>
              <a:ext cx="4260586" cy="2736304"/>
            </a:xfrm>
            <a:prstGeom prst="rect">
              <a:avLst/>
            </a:prstGeom>
          </p:spPr>
        </p:pic>
        <p:sp>
          <p:nvSpPr>
            <p:cNvPr id="5" name="等腰三角形 4">
              <a:extLst>
                <a:ext uri="{FF2B5EF4-FFF2-40B4-BE49-F238E27FC236}">
                  <a16:creationId xmlns="" xmlns:a16="http://schemas.microsoft.com/office/drawing/2014/main" id="{C0F7ED83-839E-4F68-A972-81B96D6CC1BA}"/>
                </a:ext>
              </a:extLst>
            </p:cNvPr>
            <p:cNvSpPr/>
            <p:nvPr/>
          </p:nvSpPr>
          <p:spPr>
            <a:xfrm>
              <a:off x="5544108" y="4659034"/>
              <a:ext cx="791507" cy="486054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882" tIns="60941" rIns="121882" bIns="6094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sz="2399"/>
            </a:p>
          </p:txBody>
        </p:sp>
      </p:grpSp>
      <p:sp>
        <p:nvSpPr>
          <p:cNvPr id="10" name="Text Placeholder 3">
            <a:extLst>
              <a:ext uri="{FF2B5EF4-FFF2-40B4-BE49-F238E27FC236}">
                <a16:creationId xmlns="" xmlns:a16="http://schemas.microsoft.com/office/drawing/2014/main" id="{09F46A30-17B7-4E15-8D54-59FA5E914290}"/>
              </a:ext>
            </a:extLst>
          </p:cNvPr>
          <p:cNvSpPr txBox="1">
            <a:spLocks/>
          </p:cNvSpPr>
          <p:nvPr/>
        </p:nvSpPr>
        <p:spPr>
          <a:xfrm>
            <a:off x="2457936" y="2186222"/>
            <a:ext cx="1481175" cy="1764009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>
            <a:lvl1pPr marL="0" indent="0" algn="ctr">
              <a:buNone/>
              <a:defRPr sz="2800" b="1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>
              <a:spcBef>
                <a:spcPct val="20000"/>
              </a:spcBef>
              <a:defRPr/>
            </a:pPr>
            <a:r>
              <a:rPr lang="en-US" sz="11463" dirty="0">
                <a:solidFill>
                  <a:schemeClr val="accent1"/>
                </a:solidFill>
                <a:latin typeface="方正姚体" panose="02010601030101010101" pitchFamily="2" charset="-122"/>
                <a:ea typeface="方正姚体" panose="02010601030101010101" pitchFamily="2" charset="-122"/>
                <a:cs typeface="Arial" panose="020B0604020202020204" pitchFamily="34" charset="0"/>
              </a:rPr>
              <a:t>04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="" xmlns:a16="http://schemas.microsoft.com/office/drawing/2014/main" id="{0CFF755E-4A00-43C1-BF67-35BD74B50749}"/>
              </a:ext>
            </a:extLst>
          </p:cNvPr>
          <p:cNvSpPr txBox="1"/>
          <p:nvPr/>
        </p:nvSpPr>
        <p:spPr>
          <a:xfrm>
            <a:off x="4095499" y="2913025"/>
            <a:ext cx="3636951" cy="892524"/>
          </a:xfrm>
          <a:prstGeom prst="rect">
            <a:avLst/>
          </a:prstGeom>
          <a:noFill/>
        </p:spPr>
        <p:txBody>
          <a:bodyPr wrap="square" lIns="91412" tIns="45706" rIns="91412" bIns="45706" rtlCol="0">
            <a:spAutoFit/>
          </a:bodyPr>
          <a:lstStyle/>
          <a:p>
            <a:pPr algn="dist">
              <a:lnSpc>
                <a:spcPct val="130000"/>
              </a:lnSpc>
            </a:pPr>
            <a:r>
              <a:rPr lang="zh-TW" altLang="en-US" sz="4000" dirty="0" smtClean="0">
                <a:solidFill>
                  <a:schemeClr val="accent1"/>
                </a:solidFill>
                <a:latin typeface="Taipei Sans TC Beta" pitchFamily="2" charset="-120"/>
                <a:ea typeface="Taipei Sans TC Beta" pitchFamily="2" charset="-120"/>
              </a:rPr>
              <a:t>研究結果</a:t>
            </a:r>
            <a:endParaRPr lang="zh-CN" altLang="en-US" sz="4000" dirty="0">
              <a:solidFill>
                <a:schemeClr val="accent1"/>
              </a:solidFill>
              <a:latin typeface="Taipei Sans TC Beta" pitchFamily="2" charset="-120"/>
              <a:ea typeface="Taipei Sans TC Beta" pitchFamily="2" charset="-120"/>
            </a:endParaRPr>
          </a:p>
        </p:txBody>
      </p:sp>
      <p:cxnSp>
        <p:nvCxnSpPr>
          <p:cNvPr id="12" name="Straight Connector 13">
            <a:extLst>
              <a:ext uri="{FF2B5EF4-FFF2-40B4-BE49-F238E27FC236}">
                <a16:creationId xmlns="" xmlns:a16="http://schemas.microsoft.com/office/drawing/2014/main" id="{636AF9E6-3605-4777-92E2-21823906F3D5}"/>
              </a:ext>
            </a:extLst>
          </p:cNvPr>
          <p:cNvCxnSpPr/>
          <p:nvPr/>
        </p:nvCxnSpPr>
        <p:spPr>
          <a:xfrm flipH="1">
            <a:off x="1885" y="4110075"/>
            <a:ext cx="6329992" cy="0"/>
          </a:xfrm>
          <a:prstGeom prst="line">
            <a:avLst/>
          </a:prstGeom>
          <a:ln w="19050" cap="sq">
            <a:solidFill>
              <a:schemeClr val="accent3"/>
            </a:solidFill>
            <a:prstDash val="solid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44374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1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4637127" y="434459"/>
            <a:ext cx="244169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4400" dirty="0" smtClean="0">
                <a:latin typeface="Taipei Sans TC Beta" pitchFamily="2" charset="-120"/>
                <a:ea typeface="Taipei Sans TC Beta" pitchFamily="2" charset="-120"/>
              </a:rPr>
              <a:t>研究結果</a:t>
            </a:r>
            <a:endParaRPr lang="en-US" altLang="zh-TW" sz="4400" dirty="0" smtClean="0">
              <a:latin typeface="Taipei Sans TC Beta" pitchFamily="2" charset="-120"/>
              <a:ea typeface="Taipei Sans TC Beta" pitchFamily="2" charset="-12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239898" y="1685173"/>
            <a:ext cx="254043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800" dirty="0">
                <a:latin typeface="Taipei Sans TC Beta" pitchFamily="2" charset="-120"/>
                <a:ea typeface="Taipei Sans TC Beta" pitchFamily="2" charset="-120"/>
              </a:rPr>
              <a:t>ARCS</a:t>
            </a:r>
            <a:r>
              <a:rPr lang="zh-TW" altLang="en-US" sz="2800" dirty="0">
                <a:latin typeface="Taipei Sans TC Beta" pitchFamily="2" charset="-120"/>
                <a:ea typeface="Taipei Sans TC Beta" pitchFamily="2" charset="-120"/>
              </a:rPr>
              <a:t>動機模式</a:t>
            </a:r>
          </a:p>
        </p:txBody>
      </p:sp>
      <p:grpSp>
        <p:nvGrpSpPr>
          <p:cNvPr id="2" name="群組 1"/>
          <p:cNvGrpSpPr/>
          <p:nvPr/>
        </p:nvGrpSpPr>
        <p:grpSpPr>
          <a:xfrm>
            <a:off x="3579936" y="1402895"/>
            <a:ext cx="5692368" cy="5341971"/>
            <a:chOff x="4022536" y="1357153"/>
            <a:chExt cx="5692368" cy="5341971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grpSp>
          <p:nvGrpSpPr>
            <p:cNvPr id="22" name="群組 21"/>
            <p:cNvGrpSpPr/>
            <p:nvPr/>
          </p:nvGrpSpPr>
          <p:grpSpPr>
            <a:xfrm>
              <a:off x="5978198" y="1357153"/>
              <a:ext cx="1870972" cy="1746889"/>
              <a:chOff x="2693407" y="-131727"/>
              <a:chExt cx="1578421" cy="1578421"/>
            </a:xfrm>
          </p:grpSpPr>
          <p:sp>
            <p:nvSpPr>
              <p:cNvPr id="23" name="橢圓 22"/>
              <p:cNvSpPr/>
              <p:nvPr/>
            </p:nvSpPr>
            <p:spPr>
              <a:xfrm>
                <a:off x="2693407" y="-131727"/>
                <a:ext cx="1578421" cy="1578421"/>
              </a:xfrm>
              <a:prstGeom prst="ellipse">
                <a:avLst/>
              </a:prstGeom>
              <a:solidFill>
                <a:schemeClr val="tx2"/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24" name="橢圓 4"/>
              <p:cNvSpPr txBox="1"/>
              <p:nvPr/>
            </p:nvSpPr>
            <p:spPr>
              <a:xfrm>
                <a:off x="2936584" y="79364"/>
                <a:ext cx="1116113" cy="1116113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22860" tIns="22860" rIns="22860" bIns="22860" numCol="1" spcCol="1270" anchor="ctr" anchorCtr="0">
                <a:noAutofit/>
              </a:bodyPr>
              <a:lstStyle/>
              <a:p>
                <a:pPr lvl="0" algn="ctr" defTabSz="8001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altLang="zh-TW" sz="1600" b="1" kern="1200" dirty="0" smtClean="0">
                    <a:solidFill>
                      <a:srgbClr val="A4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aipei Sans TC Beta" pitchFamily="2" charset="-120"/>
                    <a:ea typeface="Taipei Sans TC Beta" pitchFamily="2" charset="-120"/>
                  </a:rPr>
                  <a:t>A</a:t>
                </a:r>
                <a:r>
                  <a:rPr lang="en-US" altLang="zh-TW" sz="1600" b="1" kern="1200" dirty="0" smtClean="0">
                    <a:latin typeface="Taipei Sans TC Beta" pitchFamily="2" charset="-120"/>
                    <a:ea typeface="Taipei Sans TC Beta" pitchFamily="2" charset="-120"/>
                  </a:rPr>
                  <a:t>ttention</a:t>
                </a:r>
              </a:p>
              <a:p>
                <a:pPr lvl="0" algn="ctr" defTabSz="8001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zh-TW" altLang="en-US" b="1" kern="1200" dirty="0" smtClean="0">
                    <a:latin typeface="Taipei Sans TC Beta" pitchFamily="2" charset="-120"/>
                    <a:ea typeface="Taipei Sans TC Beta" pitchFamily="2" charset="-120"/>
                  </a:rPr>
                  <a:t>專注力</a:t>
                </a:r>
                <a:endParaRPr lang="zh-TW" altLang="en-US" b="1" kern="1200" dirty="0">
                  <a:latin typeface="Taipei Sans TC Beta" pitchFamily="2" charset="-120"/>
                  <a:ea typeface="Taipei Sans TC Beta" pitchFamily="2" charset="-120"/>
                </a:endParaRPr>
              </a:p>
            </p:txBody>
          </p:sp>
        </p:grpSp>
        <p:grpSp>
          <p:nvGrpSpPr>
            <p:cNvPr id="25" name="群組 24"/>
            <p:cNvGrpSpPr/>
            <p:nvPr/>
          </p:nvGrpSpPr>
          <p:grpSpPr>
            <a:xfrm>
              <a:off x="4022536" y="3237417"/>
              <a:ext cx="1806461" cy="1680190"/>
              <a:chOff x="2606997" y="-151790"/>
              <a:chExt cx="1578421" cy="1578421"/>
            </a:xfrm>
          </p:grpSpPr>
          <p:sp>
            <p:nvSpPr>
              <p:cNvPr id="26" name="橢圓 25"/>
              <p:cNvSpPr/>
              <p:nvPr/>
            </p:nvSpPr>
            <p:spPr>
              <a:xfrm>
                <a:off x="2606997" y="-151790"/>
                <a:ext cx="1578421" cy="1578421"/>
              </a:xfrm>
              <a:prstGeom prst="ellipse">
                <a:avLst/>
              </a:prstGeom>
              <a:solidFill>
                <a:schemeClr val="tx2"/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27" name="橢圓 4"/>
              <p:cNvSpPr txBox="1"/>
              <p:nvPr/>
            </p:nvSpPr>
            <p:spPr>
              <a:xfrm>
                <a:off x="2838151" y="79364"/>
                <a:ext cx="1116113" cy="1116113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22860" tIns="22860" rIns="22860" bIns="22860" numCol="1" spcCol="1270" anchor="ctr" anchorCtr="0">
                <a:noAutofit/>
              </a:bodyPr>
              <a:lstStyle/>
              <a:p>
                <a:pPr lvl="0" algn="ctr"/>
                <a:r>
                  <a:rPr lang="en-US" altLang="zh-TW" sz="1600" b="1" dirty="0" smtClean="0">
                    <a:solidFill>
                      <a:srgbClr val="A4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aipei Sans TC Beta" pitchFamily="2" charset="-120"/>
                    <a:ea typeface="Taipei Sans TC Beta" pitchFamily="2" charset="-120"/>
                  </a:rPr>
                  <a:t>S</a:t>
                </a:r>
                <a:r>
                  <a:rPr lang="en-US" altLang="zh-TW" sz="1600" b="1" dirty="0" smtClean="0">
                    <a:latin typeface="Taipei Sans TC Beta" pitchFamily="2" charset="-120"/>
                    <a:ea typeface="Taipei Sans TC Beta" pitchFamily="2" charset="-120"/>
                  </a:rPr>
                  <a:t>atisfaction</a:t>
                </a:r>
                <a:r>
                  <a:rPr lang="zh-TW" altLang="en-US" b="1" dirty="0" smtClean="0">
                    <a:latin typeface="Taipei Sans TC Beta" pitchFamily="2" charset="-120"/>
                    <a:ea typeface="Taipei Sans TC Beta" pitchFamily="2" charset="-120"/>
                  </a:rPr>
                  <a:t>滿足</a:t>
                </a:r>
                <a:r>
                  <a:rPr lang="zh-TW" altLang="en-US" b="1" dirty="0">
                    <a:latin typeface="Taipei Sans TC Beta" pitchFamily="2" charset="-120"/>
                    <a:ea typeface="Taipei Sans TC Beta" pitchFamily="2" charset="-120"/>
                  </a:rPr>
                  <a:t>感</a:t>
                </a:r>
                <a:endParaRPr lang="zh-TW" altLang="en-US" dirty="0">
                  <a:latin typeface="Taipei Sans TC Beta" pitchFamily="2" charset="-120"/>
                  <a:ea typeface="Taipei Sans TC Beta" pitchFamily="2" charset="-120"/>
                </a:endParaRPr>
              </a:p>
            </p:txBody>
          </p:sp>
        </p:grpSp>
        <p:grpSp>
          <p:nvGrpSpPr>
            <p:cNvPr id="8" name="群組 7"/>
            <p:cNvGrpSpPr/>
            <p:nvPr/>
          </p:nvGrpSpPr>
          <p:grpSpPr>
            <a:xfrm>
              <a:off x="6023055" y="5042212"/>
              <a:ext cx="1822595" cy="1656912"/>
              <a:chOff x="6141288" y="5042212"/>
              <a:chExt cx="1648207" cy="1656912"/>
            </a:xfrm>
          </p:grpSpPr>
          <p:sp>
            <p:nvSpPr>
              <p:cNvPr id="29" name="橢圓 28"/>
              <p:cNvSpPr/>
              <p:nvPr/>
            </p:nvSpPr>
            <p:spPr>
              <a:xfrm>
                <a:off x="6141288" y="5042212"/>
                <a:ext cx="1648207" cy="1656912"/>
              </a:xfrm>
              <a:prstGeom prst="ellipse">
                <a:avLst/>
              </a:prstGeom>
              <a:solidFill>
                <a:schemeClr val="tx2"/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30" name="橢圓 4"/>
              <p:cNvSpPr txBox="1"/>
              <p:nvPr/>
            </p:nvSpPr>
            <p:spPr>
              <a:xfrm>
                <a:off x="6361391" y="5284860"/>
                <a:ext cx="1165459" cy="1171615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22860" tIns="22860" rIns="22860" bIns="22860" numCol="1" spcCol="1270" anchor="ctr" anchorCtr="0">
                <a:noAutofit/>
              </a:bodyPr>
              <a:lstStyle/>
              <a:p>
                <a:pPr lvl="0" algn="ctr"/>
                <a:r>
                  <a:rPr lang="en-US" altLang="zh-TW" sz="1600" b="1" dirty="0">
                    <a:solidFill>
                      <a:srgbClr val="A40000"/>
                    </a:solidFill>
                    <a:latin typeface="Taipei Sans TC Beta" pitchFamily="2" charset="-120"/>
                    <a:ea typeface="Taipei Sans TC Beta" pitchFamily="2" charset="-120"/>
                  </a:rPr>
                  <a:t>C</a:t>
                </a:r>
                <a:r>
                  <a:rPr lang="en-US" altLang="zh-TW" sz="1600" b="1" dirty="0">
                    <a:latin typeface="Taipei Sans TC Beta" pitchFamily="2" charset="-120"/>
                    <a:ea typeface="Taipei Sans TC Beta" pitchFamily="2" charset="-120"/>
                  </a:rPr>
                  <a:t>onfidence</a:t>
                </a:r>
                <a:r>
                  <a:rPr lang="zh-TW" altLang="en-US" b="1" dirty="0">
                    <a:latin typeface="Taipei Sans TC Beta" pitchFamily="2" charset="-120"/>
                    <a:ea typeface="Taipei Sans TC Beta" pitchFamily="2" charset="-120"/>
                  </a:rPr>
                  <a:t>自信心</a:t>
                </a:r>
                <a:endParaRPr lang="zh-TW" altLang="en-US" dirty="0">
                  <a:latin typeface="Taipei Sans TC Beta" pitchFamily="2" charset="-120"/>
                  <a:ea typeface="Taipei Sans TC Beta" pitchFamily="2" charset="-120"/>
                </a:endParaRPr>
              </a:p>
            </p:txBody>
          </p:sp>
        </p:grpSp>
        <p:grpSp>
          <p:nvGrpSpPr>
            <p:cNvPr id="40" name="群組 39"/>
            <p:cNvGrpSpPr/>
            <p:nvPr/>
          </p:nvGrpSpPr>
          <p:grpSpPr>
            <a:xfrm>
              <a:off x="7954143" y="3233787"/>
              <a:ext cx="1760761" cy="1680189"/>
              <a:chOff x="2606997" y="-151790"/>
              <a:chExt cx="1578421" cy="1578421"/>
            </a:xfrm>
          </p:grpSpPr>
          <p:sp>
            <p:nvSpPr>
              <p:cNvPr id="41" name="橢圓 40"/>
              <p:cNvSpPr/>
              <p:nvPr/>
            </p:nvSpPr>
            <p:spPr>
              <a:xfrm>
                <a:off x="2606997" y="-151790"/>
                <a:ext cx="1578421" cy="1578421"/>
              </a:xfrm>
              <a:prstGeom prst="ellipse">
                <a:avLst/>
              </a:prstGeom>
              <a:solidFill>
                <a:schemeClr val="tx2"/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42" name="橢圓 4"/>
              <p:cNvSpPr txBox="1"/>
              <p:nvPr/>
            </p:nvSpPr>
            <p:spPr>
              <a:xfrm>
                <a:off x="2838151" y="79364"/>
                <a:ext cx="1116113" cy="1116113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22860" tIns="22860" rIns="22860" bIns="22860" numCol="1" spcCol="1270" anchor="ctr" anchorCtr="0">
                <a:noAutofit/>
              </a:bodyPr>
              <a:lstStyle/>
              <a:p>
                <a:pPr lvl="0" algn="ctr"/>
                <a:r>
                  <a:rPr lang="en-US" altLang="zh-TW" sz="1600" b="1" dirty="0" smtClean="0">
                    <a:solidFill>
                      <a:srgbClr val="A40000"/>
                    </a:solidFill>
                    <a:latin typeface="Taipei Sans TC Beta" pitchFamily="2" charset="-120"/>
                    <a:ea typeface="Taipei Sans TC Beta" pitchFamily="2" charset="-120"/>
                  </a:rPr>
                  <a:t>R</a:t>
                </a:r>
                <a:r>
                  <a:rPr lang="en-US" altLang="zh-TW" sz="1600" b="1" dirty="0" smtClean="0">
                    <a:latin typeface="Taipei Sans TC Beta" pitchFamily="2" charset="-120"/>
                    <a:ea typeface="Taipei Sans TC Beta" pitchFamily="2" charset="-120"/>
                  </a:rPr>
                  <a:t>elevance</a:t>
                </a:r>
                <a:r>
                  <a:rPr lang="zh-TW" altLang="en-US" sz="1600" b="1" dirty="0" smtClean="0">
                    <a:latin typeface="Taipei Sans TC Beta" pitchFamily="2" charset="-120"/>
                    <a:ea typeface="Taipei Sans TC Beta" pitchFamily="2" charset="-120"/>
                  </a:rPr>
                  <a:t> </a:t>
                </a:r>
                <a:endParaRPr lang="en-US" altLang="zh-TW" sz="1600" b="1" dirty="0" smtClean="0">
                  <a:latin typeface="Taipei Sans TC Beta" pitchFamily="2" charset="-120"/>
                  <a:ea typeface="Taipei Sans TC Beta" pitchFamily="2" charset="-120"/>
                </a:endParaRPr>
              </a:p>
              <a:p>
                <a:pPr lvl="0" algn="ctr"/>
                <a:r>
                  <a:rPr lang="zh-TW" altLang="en-US" b="1" dirty="0" smtClean="0">
                    <a:latin typeface="Taipei Sans TC Beta" pitchFamily="2" charset="-120"/>
                    <a:ea typeface="Taipei Sans TC Beta" pitchFamily="2" charset="-120"/>
                  </a:rPr>
                  <a:t>相關性認知</a:t>
                </a:r>
                <a:endParaRPr lang="zh-TW" altLang="en-US" dirty="0">
                  <a:latin typeface="Taipei Sans TC Beta" pitchFamily="2" charset="-120"/>
                  <a:ea typeface="Taipei Sans TC Beta" pitchFamily="2" charset="-120"/>
                </a:endParaRPr>
              </a:p>
            </p:txBody>
          </p:sp>
        </p:grpSp>
        <p:grpSp>
          <p:nvGrpSpPr>
            <p:cNvPr id="43" name="群組 42"/>
            <p:cNvGrpSpPr/>
            <p:nvPr/>
          </p:nvGrpSpPr>
          <p:grpSpPr>
            <a:xfrm>
              <a:off x="6448300" y="3638998"/>
              <a:ext cx="973449" cy="927612"/>
              <a:chOff x="3656456" y="2462966"/>
              <a:chExt cx="984448" cy="984448"/>
            </a:xfrm>
          </p:grpSpPr>
          <p:sp>
            <p:nvSpPr>
              <p:cNvPr id="44" name="橢圓 43"/>
              <p:cNvSpPr/>
              <p:nvPr/>
            </p:nvSpPr>
            <p:spPr>
              <a:xfrm>
                <a:off x="3656456" y="2462966"/>
                <a:ext cx="984448" cy="984448"/>
              </a:xfrm>
              <a:prstGeom prst="ellipse">
                <a:avLst/>
              </a:prstGeom>
              <a:solidFill>
                <a:schemeClr val="tx2"/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45" name="橢圓 4"/>
              <p:cNvSpPr txBox="1"/>
              <p:nvPr/>
            </p:nvSpPr>
            <p:spPr>
              <a:xfrm>
                <a:off x="3811418" y="2607135"/>
                <a:ext cx="696110" cy="696110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22860" tIns="22860" rIns="22860" bIns="22860" numCol="1" spcCol="1270" anchor="ctr" anchorCtr="0">
                <a:noAutofit/>
              </a:bodyPr>
              <a:lstStyle/>
              <a:p>
                <a:pPr lvl="0" algn="ctr" defTabSz="8001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altLang="zh-TW" sz="1800" b="1" kern="1200" dirty="0" smtClean="0"/>
                  <a:t>ARCS</a:t>
                </a:r>
                <a:endParaRPr lang="zh-TW" altLang="en-US" sz="1800" b="1" kern="1200" dirty="0"/>
              </a:p>
            </p:txBody>
          </p:sp>
        </p:grpSp>
        <p:grpSp>
          <p:nvGrpSpPr>
            <p:cNvPr id="52" name="群組 51"/>
            <p:cNvGrpSpPr/>
            <p:nvPr/>
          </p:nvGrpSpPr>
          <p:grpSpPr>
            <a:xfrm>
              <a:off x="6638712" y="3183408"/>
              <a:ext cx="536658" cy="325372"/>
              <a:chOff x="3127879" y="1518051"/>
              <a:chExt cx="536658" cy="325372"/>
            </a:xfrm>
          </p:grpSpPr>
          <p:sp>
            <p:nvSpPr>
              <p:cNvPr id="62" name="向右箭號 61"/>
              <p:cNvSpPr/>
              <p:nvPr/>
            </p:nvSpPr>
            <p:spPr>
              <a:xfrm rot="16200000">
                <a:off x="3233522" y="1412408"/>
                <a:ext cx="325371" cy="536658"/>
              </a:xfrm>
              <a:prstGeom prst="rightArrow">
                <a:avLst>
                  <a:gd name="adj1" fmla="val 60000"/>
                  <a:gd name="adj2" fmla="val 50000"/>
                </a:avLst>
              </a:prstGeom>
            </p:spPr>
            <p:style>
              <a:lnRef idx="0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63" name="向右箭號 4"/>
              <p:cNvSpPr txBox="1"/>
              <p:nvPr/>
            </p:nvSpPr>
            <p:spPr>
              <a:xfrm rot="16200000">
                <a:off x="3282328" y="1568546"/>
                <a:ext cx="227760" cy="321994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0" tIns="0" rIns="0" bIns="0" numCol="1" spcCol="1270" anchor="ctr" anchorCtr="0">
                <a:noAutofit/>
              </a:bodyPr>
              <a:lstStyle/>
              <a:p>
                <a:pPr lvl="0" algn="ctr" defTabSz="8001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zh-TW" altLang="en-US" sz="1800" kern="1200"/>
              </a:p>
            </p:txBody>
          </p:sp>
        </p:grpSp>
        <p:grpSp>
          <p:nvGrpSpPr>
            <p:cNvPr id="53" name="群組 52"/>
            <p:cNvGrpSpPr/>
            <p:nvPr/>
          </p:nvGrpSpPr>
          <p:grpSpPr>
            <a:xfrm>
              <a:off x="7493640" y="3809295"/>
              <a:ext cx="325371" cy="536658"/>
              <a:chOff x="3965051" y="2143938"/>
              <a:chExt cx="325371" cy="536658"/>
            </a:xfrm>
          </p:grpSpPr>
          <p:sp>
            <p:nvSpPr>
              <p:cNvPr id="60" name="向右箭號 59"/>
              <p:cNvSpPr/>
              <p:nvPr/>
            </p:nvSpPr>
            <p:spPr>
              <a:xfrm>
                <a:off x="3965051" y="2143938"/>
                <a:ext cx="325371" cy="536658"/>
              </a:xfrm>
              <a:prstGeom prst="rightArrow">
                <a:avLst>
                  <a:gd name="adj1" fmla="val 60000"/>
                  <a:gd name="adj2" fmla="val 50000"/>
                </a:avLst>
              </a:prstGeom>
            </p:spPr>
            <p:style>
              <a:lnRef idx="0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61" name="向右箭號 6"/>
              <p:cNvSpPr txBox="1"/>
              <p:nvPr/>
            </p:nvSpPr>
            <p:spPr>
              <a:xfrm>
                <a:off x="3965051" y="2251270"/>
                <a:ext cx="227760" cy="321994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0" tIns="0" rIns="0" bIns="0" numCol="1" spcCol="1270" anchor="ctr" anchorCtr="0">
                <a:noAutofit/>
              </a:bodyPr>
              <a:lstStyle/>
              <a:p>
                <a:pPr lvl="0" algn="ctr" defTabSz="8001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zh-TW" altLang="en-US" sz="1800" kern="1200"/>
              </a:p>
            </p:txBody>
          </p:sp>
        </p:grpSp>
        <p:grpSp>
          <p:nvGrpSpPr>
            <p:cNvPr id="54" name="群組 53"/>
            <p:cNvGrpSpPr/>
            <p:nvPr/>
          </p:nvGrpSpPr>
          <p:grpSpPr>
            <a:xfrm>
              <a:off x="6665346" y="4646468"/>
              <a:ext cx="536658" cy="325371"/>
              <a:chOff x="3127879" y="2981111"/>
              <a:chExt cx="536658" cy="325371"/>
            </a:xfrm>
          </p:grpSpPr>
          <p:sp>
            <p:nvSpPr>
              <p:cNvPr id="58" name="向右箭號 57"/>
              <p:cNvSpPr/>
              <p:nvPr/>
            </p:nvSpPr>
            <p:spPr>
              <a:xfrm rot="5400000">
                <a:off x="3233522" y="2875468"/>
                <a:ext cx="325371" cy="536658"/>
              </a:xfrm>
              <a:prstGeom prst="rightArrow">
                <a:avLst>
                  <a:gd name="adj1" fmla="val 60000"/>
                  <a:gd name="adj2" fmla="val 50000"/>
                </a:avLst>
              </a:prstGeom>
            </p:spPr>
            <p:style>
              <a:lnRef idx="0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59" name="向右箭號 8"/>
              <p:cNvSpPr txBox="1"/>
              <p:nvPr/>
            </p:nvSpPr>
            <p:spPr>
              <a:xfrm rot="5400000">
                <a:off x="3282328" y="2933995"/>
                <a:ext cx="227760" cy="321994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0" tIns="0" rIns="0" bIns="0" numCol="1" spcCol="1270" anchor="ctr" anchorCtr="0">
                <a:noAutofit/>
              </a:bodyPr>
              <a:lstStyle/>
              <a:p>
                <a:pPr lvl="0" algn="ctr" defTabSz="8001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zh-TW" altLang="en-US" sz="1800" kern="1200"/>
              </a:p>
            </p:txBody>
          </p:sp>
        </p:grpSp>
        <p:grpSp>
          <p:nvGrpSpPr>
            <p:cNvPr id="55" name="群組 54"/>
            <p:cNvGrpSpPr/>
            <p:nvPr/>
          </p:nvGrpSpPr>
          <p:grpSpPr>
            <a:xfrm>
              <a:off x="6012825" y="3809295"/>
              <a:ext cx="325371" cy="536658"/>
              <a:chOff x="2501992" y="2143938"/>
              <a:chExt cx="325371" cy="536658"/>
            </a:xfrm>
          </p:grpSpPr>
          <p:sp>
            <p:nvSpPr>
              <p:cNvPr id="56" name="向右箭號 55"/>
              <p:cNvSpPr/>
              <p:nvPr/>
            </p:nvSpPr>
            <p:spPr>
              <a:xfrm rot="10800000">
                <a:off x="2501992" y="2143938"/>
                <a:ext cx="325371" cy="536658"/>
              </a:xfrm>
              <a:prstGeom prst="rightArrow">
                <a:avLst>
                  <a:gd name="adj1" fmla="val 60000"/>
                  <a:gd name="adj2" fmla="val 50000"/>
                </a:avLst>
              </a:prstGeom>
            </p:spPr>
            <p:style>
              <a:lnRef idx="0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57" name="向右箭號 10"/>
              <p:cNvSpPr txBox="1"/>
              <p:nvPr/>
            </p:nvSpPr>
            <p:spPr>
              <a:xfrm rot="21600000">
                <a:off x="2599603" y="2251270"/>
                <a:ext cx="227760" cy="321994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0" tIns="0" rIns="0" bIns="0" numCol="1" spcCol="1270" anchor="ctr" anchorCtr="0">
                <a:noAutofit/>
              </a:bodyPr>
              <a:lstStyle/>
              <a:p>
                <a:pPr lvl="0" algn="ctr" defTabSz="8001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zh-TW" altLang="en-US" sz="1800" kern="12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825941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MH_Others_1"/>
          <p:cNvSpPr txBox="1"/>
          <p:nvPr>
            <p:custDataLst>
              <p:tags r:id="rId1"/>
            </p:custDataLst>
          </p:nvPr>
        </p:nvSpPr>
        <p:spPr>
          <a:xfrm>
            <a:off x="2304749" y="2662703"/>
            <a:ext cx="2724518" cy="1015663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r>
              <a:rPr lang="zh-TW" altLang="en-US" sz="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ipei Sans TC Beta" pitchFamily="2" charset="-120"/>
                <a:ea typeface="Taipei Sans TC Beta" pitchFamily="2" charset="-120"/>
              </a:rPr>
              <a:t>目錄</a:t>
            </a:r>
          </a:p>
        </p:txBody>
      </p:sp>
      <p:grpSp>
        <p:nvGrpSpPr>
          <p:cNvPr id="29" name="组合 23"/>
          <p:cNvGrpSpPr/>
          <p:nvPr/>
        </p:nvGrpSpPr>
        <p:grpSpPr>
          <a:xfrm>
            <a:off x="6033779" y="715022"/>
            <a:ext cx="4286445" cy="650876"/>
            <a:chOff x="4357092" y="1347614"/>
            <a:chExt cx="3215268" cy="488156"/>
          </a:xfrm>
        </p:grpSpPr>
        <p:sp>
          <p:nvSpPr>
            <p:cNvPr id="57" name="MH_SubTitle_1"/>
            <p:cNvSpPr txBox="1"/>
            <p:nvPr>
              <p:custDataLst>
                <p:tags r:id="rId22"/>
              </p:custDataLst>
            </p:nvPr>
          </p:nvSpPr>
          <p:spPr>
            <a:xfrm>
              <a:off x="5391574" y="1444409"/>
              <a:ext cx="2180786" cy="359954"/>
            </a:xfrm>
            <a:prstGeom prst="rect">
              <a:avLst/>
            </a:prstGeom>
            <a:noFill/>
          </p:spPr>
          <p:txBody>
            <a:bodyPr wrap="square" lIns="0" tIns="0" rIns="0" bIns="0" anchor="ctr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TW" altLang="en-US" sz="2399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aipei Sans TC Beta" pitchFamily="2" charset="-120"/>
                  <a:ea typeface="Taipei Sans TC Beta" pitchFamily="2" charset="-120"/>
                </a:rPr>
                <a:t>前言</a:t>
              </a:r>
              <a:endParaRPr lang="zh-CN" altLang="en-US" sz="2399" dirty="0">
                <a:solidFill>
                  <a:schemeClr val="tx1">
                    <a:lumMod val="75000"/>
                    <a:lumOff val="25000"/>
                  </a:schemeClr>
                </a:solidFill>
                <a:latin typeface="Taipei Sans TC Beta" pitchFamily="2" charset="-120"/>
                <a:ea typeface="Taipei Sans TC Beta" pitchFamily="2" charset="-120"/>
              </a:endParaRPr>
            </a:p>
          </p:txBody>
        </p:sp>
        <p:grpSp>
          <p:nvGrpSpPr>
            <p:cNvPr id="58" name="组合 2"/>
            <p:cNvGrpSpPr/>
            <p:nvPr/>
          </p:nvGrpSpPr>
          <p:grpSpPr>
            <a:xfrm>
              <a:off x="4357092" y="1347614"/>
              <a:ext cx="802436" cy="488156"/>
              <a:chOff x="6127160" y="2096130"/>
              <a:chExt cx="1128426" cy="686432"/>
            </a:xfrm>
          </p:grpSpPr>
          <p:cxnSp>
            <p:nvCxnSpPr>
              <p:cNvPr id="59" name="MH_Other_1"/>
              <p:cNvCxnSpPr/>
              <p:nvPr>
                <p:custDataLst>
                  <p:tags r:id="rId23"/>
                </p:custDataLst>
              </p:nvPr>
            </p:nvCxnSpPr>
            <p:spPr>
              <a:xfrm flipH="1">
                <a:off x="6525624" y="2096130"/>
                <a:ext cx="729962" cy="686432"/>
              </a:xfrm>
              <a:prstGeom prst="line">
                <a:avLst/>
              </a:prstGeom>
              <a:ln w="1270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0" name="MH_Other_2"/>
              <p:cNvSpPr/>
              <p:nvPr>
                <p:custDataLst>
                  <p:tags r:id="rId24"/>
                </p:custDataLst>
              </p:nvPr>
            </p:nvSpPr>
            <p:spPr>
              <a:xfrm>
                <a:off x="6145577" y="2497943"/>
                <a:ext cx="532403" cy="242763"/>
              </a:xfrm>
              <a:custGeom>
                <a:avLst/>
                <a:gdLst>
                  <a:gd name="connsiteX0" fmla="*/ 0 w 928918"/>
                  <a:gd name="connsiteY0" fmla="*/ 0 h 459023"/>
                  <a:gd name="connsiteX1" fmla="*/ 928918 w 928918"/>
                  <a:gd name="connsiteY1" fmla="*/ 0 h 459023"/>
                  <a:gd name="connsiteX2" fmla="*/ 464459 w 928918"/>
                  <a:gd name="connsiteY2" fmla="*/ 459023 h 4590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28918" h="459023">
                    <a:moveTo>
                      <a:pt x="0" y="0"/>
                    </a:moveTo>
                    <a:lnTo>
                      <a:pt x="928918" y="0"/>
                    </a:lnTo>
                    <a:lnTo>
                      <a:pt x="464459" y="45902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101213" anchor="ctr">
                <a:normAutofit fontScale="77500" lnSpcReduction="20000"/>
              </a:bodyPr>
              <a:lstStyle/>
              <a:p>
                <a:pPr algn="ctr">
                  <a:defRPr/>
                </a:pPr>
                <a:endParaRPr lang="zh-CN" altLang="en-US" sz="1333" dirty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61" name="MH_Other_3"/>
              <p:cNvSpPr txBox="1">
                <a:spLocks noChangeArrowheads="1"/>
              </p:cNvSpPr>
              <p:nvPr>
                <p:custDataLst>
                  <p:tags r:id="rId25"/>
                </p:custDataLst>
              </p:nvPr>
            </p:nvSpPr>
            <p:spPr bwMode="auto">
              <a:xfrm>
                <a:off x="6127160" y="2108569"/>
                <a:ext cx="565888" cy="3893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b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9pPr>
              </a:lstStyle>
              <a:p>
                <a:pPr algn="ctr">
                  <a:defRPr/>
                </a:pPr>
                <a:r>
                  <a:rPr lang="da-DK" altLang="zh-CN" sz="2399" dirty="0">
                    <a:solidFill>
                      <a:schemeClr val="bg1">
                        <a:lumMod val="65000"/>
                      </a:schemeClr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rPr>
                  <a:t>A</a:t>
                </a:r>
                <a:endParaRPr lang="zh-CN" altLang="en-US" sz="2399" dirty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</p:grpSp>
      <p:grpSp>
        <p:nvGrpSpPr>
          <p:cNvPr id="62" name="组合 24"/>
          <p:cNvGrpSpPr/>
          <p:nvPr/>
        </p:nvGrpSpPr>
        <p:grpSpPr>
          <a:xfrm>
            <a:off x="6033778" y="1706681"/>
            <a:ext cx="4286446" cy="650876"/>
            <a:chOff x="4357092" y="2091358"/>
            <a:chExt cx="3215269" cy="488156"/>
          </a:xfrm>
        </p:grpSpPr>
        <p:sp>
          <p:nvSpPr>
            <p:cNvPr id="63" name="MH_SubTitle_2"/>
            <p:cNvSpPr txBox="1"/>
            <p:nvPr>
              <p:custDataLst>
                <p:tags r:id="rId18"/>
              </p:custDataLst>
            </p:nvPr>
          </p:nvSpPr>
          <p:spPr>
            <a:xfrm>
              <a:off x="5391575" y="2187757"/>
              <a:ext cx="2180786" cy="359954"/>
            </a:xfrm>
            <a:prstGeom prst="rect">
              <a:avLst/>
            </a:prstGeom>
            <a:noFill/>
          </p:spPr>
          <p:txBody>
            <a:bodyPr wrap="square" lIns="0" tIns="0" rIns="0" bIns="0" anchor="ctr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TW" altLang="en-US" sz="2399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aipei Sans TC Beta" pitchFamily="2" charset="-120"/>
                  <a:ea typeface="Taipei Sans TC Beta" pitchFamily="2" charset="-120"/>
                </a:rPr>
                <a:t>研究動機</a:t>
              </a:r>
              <a:endParaRPr lang="zh-CN" altLang="en-US" sz="2399" dirty="0">
                <a:solidFill>
                  <a:schemeClr val="tx1">
                    <a:lumMod val="75000"/>
                    <a:lumOff val="25000"/>
                  </a:schemeClr>
                </a:solidFill>
                <a:latin typeface="Taipei Sans TC Beta" pitchFamily="2" charset="-120"/>
                <a:ea typeface="Taipei Sans TC Beta" pitchFamily="2" charset="-120"/>
              </a:endParaRPr>
            </a:p>
          </p:txBody>
        </p:sp>
        <p:grpSp>
          <p:nvGrpSpPr>
            <p:cNvPr id="64" name="组合 6"/>
            <p:cNvGrpSpPr/>
            <p:nvPr/>
          </p:nvGrpSpPr>
          <p:grpSpPr>
            <a:xfrm>
              <a:off x="4357092" y="2091358"/>
              <a:ext cx="802436" cy="488156"/>
              <a:chOff x="6127160" y="3142521"/>
              <a:chExt cx="1128426" cy="686432"/>
            </a:xfrm>
          </p:grpSpPr>
          <p:cxnSp>
            <p:nvCxnSpPr>
              <p:cNvPr id="65" name="MH_Other_4"/>
              <p:cNvCxnSpPr/>
              <p:nvPr>
                <p:custDataLst>
                  <p:tags r:id="rId19"/>
                </p:custDataLst>
              </p:nvPr>
            </p:nvCxnSpPr>
            <p:spPr>
              <a:xfrm flipH="1">
                <a:off x="6525624" y="3142521"/>
                <a:ext cx="729962" cy="686432"/>
              </a:xfrm>
              <a:prstGeom prst="line">
                <a:avLst/>
              </a:prstGeom>
              <a:ln w="127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6" name="MH_Other_5"/>
              <p:cNvSpPr/>
              <p:nvPr>
                <p:custDataLst>
                  <p:tags r:id="rId20"/>
                </p:custDataLst>
              </p:nvPr>
            </p:nvSpPr>
            <p:spPr>
              <a:xfrm>
                <a:off x="6145577" y="3544334"/>
                <a:ext cx="532403" cy="241088"/>
              </a:xfrm>
              <a:custGeom>
                <a:avLst/>
                <a:gdLst>
                  <a:gd name="connsiteX0" fmla="*/ 0 w 928918"/>
                  <a:gd name="connsiteY0" fmla="*/ 0 h 459023"/>
                  <a:gd name="connsiteX1" fmla="*/ 928918 w 928918"/>
                  <a:gd name="connsiteY1" fmla="*/ 0 h 459023"/>
                  <a:gd name="connsiteX2" fmla="*/ 464459 w 928918"/>
                  <a:gd name="connsiteY2" fmla="*/ 459023 h 4590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28918" h="459023">
                    <a:moveTo>
                      <a:pt x="0" y="0"/>
                    </a:moveTo>
                    <a:lnTo>
                      <a:pt x="928918" y="0"/>
                    </a:lnTo>
                    <a:lnTo>
                      <a:pt x="464459" y="459023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101213" anchor="ctr">
                <a:normAutofit fontScale="77500" lnSpcReduction="20000"/>
              </a:bodyPr>
              <a:lstStyle/>
              <a:p>
                <a:pPr algn="ctr">
                  <a:defRPr/>
                </a:pPr>
                <a:endParaRPr lang="zh-CN" altLang="en-US" sz="1333" dirty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67" name="MH_Other_6"/>
              <p:cNvSpPr txBox="1">
                <a:spLocks noChangeArrowheads="1"/>
              </p:cNvSpPr>
              <p:nvPr>
                <p:custDataLst>
                  <p:tags r:id="rId21"/>
                </p:custDataLst>
              </p:nvPr>
            </p:nvSpPr>
            <p:spPr bwMode="auto">
              <a:xfrm>
                <a:off x="6127160" y="3154960"/>
                <a:ext cx="565888" cy="3893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b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9pPr>
              </a:lstStyle>
              <a:p>
                <a:pPr algn="ctr">
                  <a:defRPr/>
                </a:pPr>
                <a:r>
                  <a:rPr lang="en-US" altLang="zh-CN" sz="2399" dirty="0">
                    <a:solidFill>
                      <a:schemeClr val="bg1">
                        <a:lumMod val="65000"/>
                      </a:schemeClr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rPr>
                  <a:t>B</a:t>
                </a:r>
                <a:endParaRPr lang="zh-CN" altLang="en-US" sz="2399" dirty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</p:grpSp>
      <p:grpSp>
        <p:nvGrpSpPr>
          <p:cNvPr id="68" name="组合 25"/>
          <p:cNvGrpSpPr/>
          <p:nvPr/>
        </p:nvGrpSpPr>
        <p:grpSpPr>
          <a:xfrm>
            <a:off x="6033779" y="2698336"/>
            <a:ext cx="4286445" cy="650876"/>
            <a:chOff x="4357092" y="2835101"/>
            <a:chExt cx="3215268" cy="488156"/>
          </a:xfrm>
        </p:grpSpPr>
        <p:sp>
          <p:nvSpPr>
            <p:cNvPr id="69" name="MH_SubTitle_3"/>
            <p:cNvSpPr txBox="1"/>
            <p:nvPr>
              <p:custDataLst>
                <p:tags r:id="rId14"/>
              </p:custDataLst>
            </p:nvPr>
          </p:nvSpPr>
          <p:spPr>
            <a:xfrm>
              <a:off x="5391574" y="2972582"/>
              <a:ext cx="2180786" cy="276999"/>
            </a:xfrm>
            <a:prstGeom prst="rect">
              <a:avLst/>
            </a:prstGeom>
            <a:noFill/>
          </p:spPr>
          <p:txBody>
            <a:bodyPr wrap="square" lIns="0" tIns="0" rIns="0" bIns="0" anchor="ctr">
              <a:spAutoFit/>
            </a:bodyPr>
            <a:lstStyle/>
            <a:p>
              <a:pPr lvl="0">
                <a:buNone/>
              </a:pPr>
              <a:r>
                <a:rPr lang="zh-TW" altLang="en-US" sz="2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aipei Sans TC Beta" pitchFamily="2" charset="-120"/>
                  <a:ea typeface="Taipei Sans TC Beta" pitchFamily="2" charset="-120"/>
                  <a:sym typeface="Arial" panose="020B0604020202020204" pitchFamily="34" charset="0"/>
                </a:rPr>
                <a:t>研究步驟</a:t>
              </a:r>
              <a:endParaRPr lang="en-US" altLang="zh-TW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ipei Sans TC Beta" pitchFamily="2" charset="-120"/>
                <a:ea typeface="Taipei Sans TC Beta" pitchFamily="2" charset="-120"/>
                <a:sym typeface="Arial" panose="020B0604020202020204" pitchFamily="34" charset="0"/>
              </a:endParaRPr>
            </a:p>
          </p:txBody>
        </p:sp>
        <p:grpSp>
          <p:nvGrpSpPr>
            <p:cNvPr id="70" name="组合 7"/>
            <p:cNvGrpSpPr/>
            <p:nvPr/>
          </p:nvGrpSpPr>
          <p:grpSpPr>
            <a:xfrm>
              <a:off x="4357092" y="2835101"/>
              <a:ext cx="802436" cy="488156"/>
              <a:chOff x="6127160" y="4187237"/>
              <a:chExt cx="1128426" cy="686432"/>
            </a:xfrm>
          </p:grpSpPr>
          <p:cxnSp>
            <p:nvCxnSpPr>
              <p:cNvPr id="71" name="MH_Other_7"/>
              <p:cNvCxnSpPr/>
              <p:nvPr>
                <p:custDataLst>
                  <p:tags r:id="rId15"/>
                </p:custDataLst>
              </p:nvPr>
            </p:nvCxnSpPr>
            <p:spPr>
              <a:xfrm flipH="1">
                <a:off x="6525624" y="4187237"/>
                <a:ext cx="729962" cy="686432"/>
              </a:xfrm>
              <a:prstGeom prst="line">
                <a:avLst/>
              </a:prstGeom>
              <a:ln w="12700">
                <a:solidFill>
                  <a:schemeClr val="accent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2" name="MH_Other_8"/>
              <p:cNvSpPr/>
              <p:nvPr>
                <p:custDataLst>
                  <p:tags r:id="rId16"/>
                </p:custDataLst>
              </p:nvPr>
            </p:nvSpPr>
            <p:spPr>
              <a:xfrm>
                <a:off x="6145577" y="4589050"/>
                <a:ext cx="532403" cy="241088"/>
              </a:xfrm>
              <a:custGeom>
                <a:avLst/>
                <a:gdLst>
                  <a:gd name="connsiteX0" fmla="*/ 0 w 928918"/>
                  <a:gd name="connsiteY0" fmla="*/ 0 h 459023"/>
                  <a:gd name="connsiteX1" fmla="*/ 928918 w 928918"/>
                  <a:gd name="connsiteY1" fmla="*/ 0 h 459023"/>
                  <a:gd name="connsiteX2" fmla="*/ 464459 w 928918"/>
                  <a:gd name="connsiteY2" fmla="*/ 459023 h 4590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28918" h="459023">
                    <a:moveTo>
                      <a:pt x="0" y="0"/>
                    </a:moveTo>
                    <a:lnTo>
                      <a:pt x="928918" y="0"/>
                    </a:lnTo>
                    <a:lnTo>
                      <a:pt x="464459" y="459023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101213" anchor="ctr">
                <a:normAutofit fontScale="77500" lnSpcReduction="20000"/>
              </a:bodyPr>
              <a:lstStyle/>
              <a:p>
                <a:pPr algn="ctr">
                  <a:defRPr/>
                </a:pPr>
                <a:endParaRPr lang="zh-CN" altLang="en-US" sz="1333" dirty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73" name="MH_Other_9"/>
              <p:cNvSpPr txBox="1">
                <a:spLocks noChangeArrowheads="1"/>
              </p:cNvSpPr>
              <p:nvPr>
                <p:custDataLst>
                  <p:tags r:id="rId17"/>
                </p:custDataLst>
              </p:nvPr>
            </p:nvSpPr>
            <p:spPr bwMode="auto">
              <a:xfrm>
                <a:off x="6127160" y="4199676"/>
                <a:ext cx="565888" cy="3893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b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9pPr>
              </a:lstStyle>
              <a:p>
                <a:pPr algn="ctr">
                  <a:defRPr/>
                </a:pPr>
                <a:r>
                  <a:rPr lang="en-US" altLang="zh-CN" sz="2399" dirty="0">
                    <a:solidFill>
                      <a:schemeClr val="bg1">
                        <a:lumMod val="65000"/>
                      </a:schemeClr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rPr>
                  <a:t>C</a:t>
                </a:r>
                <a:endParaRPr lang="zh-CN" altLang="en-US" sz="2399" dirty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</p:grpSp>
      <p:grpSp>
        <p:nvGrpSpPr>
          <p:cNvPr id="74" name="组合 26"/>
          <p:cNvGrpSpPr/>
          <p:nvPr/>
        </p:nvGrpSpPr>
        <p:grpSpPr>
          <a:xfrm>
            <a:off x="6033779" y="3689998"/>
            <a:ext cx="4286445" cy="649288"/>
            <a:chOff x="4357092" y="3578845"/>
            <a:chExt cx="3215268" cy="486966"/>
          </a:xfrm>
        </p:grpSpPr>
        <p:sp>
          <p:nvSpPr>
            <p:cNvPr id="75" name="MH_SubTitle_4"/>
            <p:cNvSpPr txBox="1"/>
            <p:nvPr>
              <p:custDataLst>
                <p:tags r:id="rId10"/>
              </p:custDataLst>
            </p:nvPr>
          </p:nvSpPr>
          <p:spPr>
            <a:xfrm>
              <a:off x="5391574" y="3691977"/>
              <a:ext cx="2180786" cy="276999"/>
            </a:xfrm>
            <a:prstGeom prst="rect">
              <a:avLst/>
            </a:prstGeom>
            <a:noFill/>
          </p:spPr>
          <p:txBody>
            <a:bodyPr wrap="square" lIns="0" tIns="0" rIns="0" bIns="0" anchor="ctr">
              <a:spAutoFit/>
            </a:bodyPr>
            <a:lstStyle/>
            <a:p>
              <a:pPr lvl="0">
                <a:buNone/>
              </a:pPr>
              <a:r>
                <a:rPr lang="zh-TW" altLang="en-US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aipei Sans TC Beta" pitchFamily="2" charset="-120"/>
                  <a:ea typeface="Taipei Sans TC Beta" pitchFamily="2" charset="-120"/>
                  <a:sym typeface="Arial" panose="020B0604020202020204" pitchFamily="34" charset="0"/>
                </a:rPr>
                <a:t>研究結果</a:t>
              </a:r>
              <a:endParaRPr lang="en-US" altLang="zh-TW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aipei Sans TC Beta" pitchFamily="2" charset="-120"/>
                <a:ea typeface="Taipei Sans TC Beta" pitchFamily="2" charset="-120"/>
                <a:sym typeface="Arial" panose="020B0604020202020204" pitchFamily="34" charset="0"/>
              </a:endParaRPr>
            </a:p>
          </p:txBody>
        </p:sp>
        <p:grpSp>
          <p:nvGrpSpPr>
            <p:cNvPr id="76" name="组合 9"/>
            <p:cNvGrpSpPr/>
            <p:nvPr/>
          </p:nvGrpSpPr>
          <p:grpSpPr>
            <a:xfrm>
              <a:off x="4357092" y="3578845"/>
              <a:ext cx="802436" cy="486966"/>
              <a:chOff x="6127160" y="5233626"/>
              <a:chExt cx="1128426" cy="684758"/>
            </a:xfrm>
          </p:grpSpPr>
          <p:cxnSp>
            <p:nvCxnSpPr>
              <p:cNvPr id="77" name="MH_Other_10"/>
              <p:cNvCxnSpPr/>
              <p:nvPr>
                <p:custDataLst>
                  <p:tags r:id="rId11"/>
                </p:custDataLst>
              </p:nvPr>
            </p:nvCxnSpPr>
            <p:spPr>
              <a:xfrm flipH="1">
                <a:off x="6525624" y="5233626"/>
                <a:ext cx="729962" cy="684758"/>
              </a:xfrm>
              <a:prstGeom prst="line">
                <a:avLst/>
              </a:prstGeom>
              <a:ln w="1270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8" name="MH_Other_11"/>
              <p:cNvSpPr/>
              <p:nvPr>
                <p:custDataLst>
                  <p:tags r:id="rId12"/>
                </p:custDataLst>
              </p:nvPr>
            </p:nvSpPr>
            <p:spPr>
              <a:xfrm>
                <a:off x="6145577" y="5635440"/>
                <a:ext cx="532403" cy="241088"/>
              </a:xfrm>
              <a:custGeom>
                <a:avLst/>
                <a:gdLst>
                  <a:gd name="connsiteX0" fmla="*/ 0 w 928918"/>
                  <a:gd name="connsiteY0" fmla="*/ 0 h 459023"/>
                  <a:gd name="connsiteX1" fmla="*/ 928918 w 928918"/>
                  <a:gd name="connsiteY1" fmla="*/ 0 h 459023"/>
                  <a:gd name="connsiteX2" fmla="*/ 464459 w 928918"/>
                  <a:gd name="connsiteY2" fmla="*/ 459023 h 4590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28918" h="459023">
                    <a:moveTo>
                      <a:pt x="0" y="0"/>
                    </a:moveTo>
                    <a:lnTo>
                      <a:pt x="928918" y="0"/>
                    </a:lnTo>
                    <a:lnTo>
                      <a:pt x="464459" y="459023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101213" anchor="ctr">
                <a:normAutofit fontScale="77500" lnSpcReduction="20000"/>
              </a:bodyPr>
              <a:lstStyle/>
              <a:p>
                <a:pPr algn="ctr">
                  <a:defRPr/>
                </a:pPr>
                <a:endParaRPr lang="zh-CN" altLang="en-US" sz="1333" dirty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79" name="MH_Other_12"/>
              <p:cNvSpPr txBox="1">
                <a:spLocks noChangeArrowheads="1"/>
              </p:cNvSpPr>
              <p:nvPr>
                <p:custDataLst>
                  <p:tags r:id="rId13"/>
                </p:custDataLst>
              </p:nvPr>
            </p:nvSpPr>
            <p:spPr bwMode="auto">
              <a:xfrm>
                <a:off x="6127160" y="5246066"/>
                <a:ext cx="565888" cy="3893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b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9pPr>
              </a:lstStyle>
              <a:p>
                <a:pPr algn="ctr">
                  <a:defRPr/>
                </a:pPr>
                <a:r>
                  <a:rPr lang="en-US" altLang="zh-CN" sz="2399" dirty="0">
                    <a:solidFill>
                      <a:schemeClr val="bg1">
                        <a:lumMod val="65000"/>
                      </a:schemeClr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rPr>
                  <a:t>D</a:t>
                </a:r>
                <a:endParaRPr lang="zh-CN" altLang="en-US" sz="2399" dirty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</p:grpSp>
      <p:grpSp>
        <p:nvGrpSpPr>
          <p:cNvPr id="3" name="群組 2"/>
          <p:cNvGrpSpPr/>
          <p:nvPr/>
        </p:nvGrpSpPr>
        <p:grpSpPr>
          <a:xfrm>
            <a:off x="6033779" y="4565711"/>
            <a:ext cx="4286445" cy="649288"/>
            <a:chOff x="6033779" y="5648570"/>
            <a:chExt cx="4286445" cy="649288"/>
          </a:xfrm>
        </p:grpSpPr>
        <p:grpSp>
          <p:nvGrpSpPr>
            <p:cNvPr id="2" name="群組 1"/>
            <p:cNvGrpSpPr/>
            <p:nvPr/>
          </p:nvGrpSpPr>
          <p:grpSpPr>
            <a:xfrm>
              <a:off x="6033779" y="5648570"/>
              <a:ext cx="1069770" cy="649288"/>
              <a:chOff x="6033779" y="5648570"/>
              <a:chExt cx="1069770" cy="649288"/>
            </a:xfrm>
          </p:grpSpPr>
          <p:sp>
            <p:nvSpPr>
              <p:cNvPr id="28" name="MH_Other_12"/>
              <p:cNvSpPr txBox="1">
                <a:spLocks noChangeArrowheads="1"/>
              </p:cNvSpPr>
              <p:nvPr>
                <p:custDataLst>
                  <p:tags r:id="rId8"/>
                </p:custDataLst>
              </p:nvPr>
            </p:nvSpPr>
            <p:spPr bwMode="auto">
              <a:xfrm>
                <a:off x="6033779" y="5675399"/>
                <a:ext cx="536473" cy="3692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b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9pPr>
              </a:lstStyle>
              <a:p>
                <a:pPr algn="ctr">
                  <a:defRPr/>
                </a:pPr>
                <a:r>
                  <a:rPr lang="en-US" altLang="zh-TW" sz="2399" dirty="0" smtClean="0">
                    <a:solidFill>
                      <a:schemeClr val="bg1">
                        <a:lumMod val="65000"/>
                      </a:schemeClr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rPr>
                  <a:t>E</a:t>
                </a:r>
                <a:endParaRPr lang="zh-CN" altLang="en-US" sz="2399" dirty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cxnSp>
            <p:nvCxnSpPr>
              <p:cNvPr id="31" name="MH_Other_10"/>
              <p:cNvCxnSpPr/>
              <p:nvPr>
                <p:custDataLst>
                  <p:tags r:id="rId9"/>
                </p:custDataLst>
              </p:nvPr>
            </p:nvCxnSpPr>
            <p:spPr>
              <a:xfrm flipH="1">
                <a:off x="6411531" y="5648570"/>
                <a:ext cx="692018" cy="649288"/>
              </a:xfrm>
              <a:prstGeom prst="line">
                <a:avLst/>
              </a:prstGeom>
              <a:ln w="1270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3" name="MH_SubTitle_4"/>
            <p:cNvSpPr txBox="1"/>
            <p:nvPr>
              <p:custDataLst>
                <p:tags r:id="rId7"/>
              </p:custDataLst>
            </p:nvPr>
          </p:nvSpPr>
          <p:spPr>
            <a:xfrm>
              <a:off x="7412902" y="5814226"/>
              <a:ext cx="2907322" cy="369332"/>
            </a:xfrm>
            <a:prstGeom prst="rect">
              <a:avLst/>
            </a:prstGeom>
            <a:noFill/>
          </p:spPr>
          <p:txBody>
            <a:bodyPr wrap="square" lIns="0" tIns="0" rIns="0" bIns="0" anchor="ctr">
              <a:spAutoFit/>
            </a:bodyPr>
            <a:lstStyle/>
            <a:p>
              <a:pPr lvl="0">
                <a:buNone/>
              </a:pPr>
              <a:r>
                <a:rPr lang="zh-TW" altLang="en-US" sz="2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aipei Sans TC Beta" pitchFamily="2" charset="-120"/>
                  <a:ea typeface="Taipei Sans TC Beta" pitchFamily="2" charset="-120"/>
                  <a:sym typeface="Arial" panose="020B0604020202020204" pitchFamily="34" charset="0"/>
                </a:rPr>
                <a:t>問題與討論</a:t>
              </a:r>
              <a:endParaRPr lang="en-US" altLang="zh-TW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ipei Sans TC Beta" pitchFamily="2" charset="-120"/>
                <a:ea typeface="Taipei Sans TC Beta" pitchFamily="2" charset="-120"/>
                <a:sym typeface="Arial" panose="020B0604020202020204" pitchFamily="34" charset="0"/>
              </a:endParaRPr>
            </a:p>
          </p:txBody>
        </p:sp>
      </p:grpSp>
      <p:sp>
        <p:nvSpPr>
          <p:cNvPr id="38" name="MH_Other_8"/>
          <p:cNvSpPr/>
          <p:nvPr>
            <p:custDataLst>
              <p:tags r:id="rId2"/>
            </p:custDataLst>
          </p:nvPr>
        </p:nvSpPr>
        <p:spPr>
          <a:xfrm>
            <a:off x="6051239" y="4989820"/>
            <a:ext cx="504728" cy="228600"/>
          </a:xfrm>
          <a:custGeom>
            <a:avLst/>
            <a:gdLst>
              <a:gd name="connsiteX0" fmla="*/ 0 w 928918"/>
              <a:gd name="connsiteY0" fmla="*/ 0 h 459023"/>
              <a:gd name="connsiteX1" fmla="*/ 928918 w 928918"/>
              <a:gd name="connsiteY1" fmla="*/ 0 h 459023"/>
              <a:gd name="connsiteX2" fmla="*/ 464459 w 928918"/>
              <a:gd name="connsiteY2" fmla="*/ 459023 h 459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28918" h="459023">
                <a:moveTo>
                  <a:pt x="0" y="0"/>
                </a:moveTo>
                <a:lnTo>
                  <a:pt x="928918" y="0"/>
                </a:lnTo>
                <a:lnTo>
                  <a:pt x="464459" y="459023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101213" anchor="ctr">
            <a:normAutofit fontScale="77500" lnSpcReduction="20000"/>
          </a:bodyPr>
          <a:lstStyle/>
          <a:p>
            <a:pPr algn="ctr">
              <a:defRPr/>
            </a:pPr>
            <a:endParaRPr lang="zh-CN" altLang="en-US" sz="1333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grpSp>
        <p:nvGrpSpPr>
          <p:cNvPr id="34" name="群組 33"/>
          <p:cNvGrpSpPr/>
          <p:nvPr/>
        </p:nvGrpSpPr>
        <p:grpSpPr>
          <a:xfrm>
            <a:off x="6033778" y="5602031"/>
            <a:ext cx="4286445" cy="649288"/>
            <a:chOff x="6033779" y="5648570"/>
            <a:chExt cx="4286445" cy="649288"/>
          </a:xfrm>
        </p:grpSpPr>
        <p:grpSp>
          <p:nvGrpSpPr>
            <p:cNvPr id="35" name="群組 34"/>
            <p:cNvGrpSpPr/>
            <p:nvPr/>
          </p:nvGrpSpPr>
          <p:grpSpPr>
            <a:xfrm>
              <a:off x="6033779" y="5648570"/>
              <a:ext cx="1069770" cy="649288"/>
              <a:chOff x="6033779" y="5648570"/>
              <a:chExt cx="1069770" cy="649288"/>
            </a:xfrm>
          </p:grpSpPr>
          <p:sp>
            <p:nvSpPr>
              <p:cNvPr id="37" name="MH_Other_12"/>
              <p:cNvSpPr txBox="1">
                <a:spLocks noChangeArrowheads="1"/>
              </p:cNvSpPr>
              <p:nvPr>
                <p:custDataLst>
                  <p:tags r:id="rId5"/>
                </p:custDataLst>
              </p:nvPr>
            </p:nvSpPr>
            <p:spPr bwMode="auto">
              <a:xfrm>
                <a:off x="6033779" y="5675399"/>
                <a:ext cx="536473" cy="3692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b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9pPr>
              </a:lstStyle>
              <a:p>
                <a:pPr algn="ctr">
                  <a:defRPr/>
                </a:pPr>
                <a:r>
                  <a:rPr lang="en-US" altLang="zh-TW" sz="2399" dirty="0" smtClean="0">
                    <a:solidFill>
                      <a:schemeClr val="bg1">
                        <a:lumMod val="65000"/>
                      </a:schemeClr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rPr>
                  <a:t>F</a:t>
                </a:r>
                <a:endParaRPr lang="zh-CN" altLang="en-US" sz="2399" dirty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cxnSp>
            <p:nvCxnSpPr>
              <p:cNvPr id="39" name="MH_Other_10"/>
              <p:cNvCxnSpPr/>
              <p:nvPr>
                <p:custDataLst>
                  <p:tags r:id="rId6"/>
                </p:custDataLst>
              </p:nvPr>
            </p:nvCxnSpPr>
            <p:spPr>
              <a:xfrm flipH="1">
                <a:off x="6411531" y="5648570"/>
                <a:ext cx="692018" cy="649288"/>
              </a:xfrm>
              <a:prstGeom prst="line">
                <a:avLst/>
              </a:prstGeom>
              <a:ln w="1270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6" name="MH_SubTitle_4"/>
            <p:cNvSpPr txBox="1"/>
            <p:nvPr>
              <p:custDataLst>
                <p:tags r:id="rId4"/>
              </p:custDataLst>
            </p:nvPr>
          </p:nvSpPr>
          <p:spPr>
            <a:xfrm>
              <a:off x="7412902" y="5814226"/>
              <a:ext cx="2907322" cy="369332"/>
            </a:xfrm>
            <a:prstGeom prst="rect">
              <a:avLst/>
            </a:prstGeom>
            <a:noFill/>
          </p:spPr>
          <p:txBody>
            <a:bodyPr wrap="square" lIns="0" tIns="0" rIns="0" bIns="0" anchor="ctr">
              <a:spAutoFit/>
            </a:bodyPr>
            <a:lstStyle/>
            <a:p>
              <a:pPr lvl="0">
                <a:buNone/>
              </a:pPr>
              <a:r>
                <a:rPr lang="zh-TW" altLang="en-US" sz="2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aipei Sans TC Beta" pitchFamily="2" charset="-120"/>
                  <a:ea typeface="Taipei Sans TC Beta" pitchFamily="2" charset="-120"/>
                  <a:sym typeface="Arial" panose="020B0604020202020204" pitchFamily="34" charset="0"/>
                </a:rPr>
                <a:t>結論</a:t>
              </a:r>
              <a:endParaRPr lang="en-US" altLang="zh-TW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ipei Sans TC Beta" pitchFamily="2" charset="-120"/>
                <a:ea typeface="Taipei Sans TC Beta" pitchFamily="2" charset="-120"/>
                <a:sym typeface="Arial" panose="020B0604020202020204" pitchFamily="34" charset="0"/>
              </a:endParaRPr>
            </a:p>
          </p:txBody>
        </p:sp>
      </p:grpSp>
      <p:sp>
        <p:nvSpPr>
          <p:cNvPr id="40" name="MH_Other_8"/>
          <p:cNvSpPr/>
          <p:nvPr>
            <p:custDataLst>
              <p:tags r:id="rId3"/>
            </p:custDataLst>
          </p:nvPr>
        </p:nvSpPr>
        <p:spPr>
          <a:xfrm>
            <a:off x="6051238" y="6026140"/>
            <a:ext cx="504728" cy="228600"/>
          </a:xfrm>
          <a:custGeom>
            <a:avLst/>
            <a:gdLst>
              <a:gd name="connsiteX0" fmla="*/ 0 w 928918"/>
              <a:gd name="connsiteY0" fmla="*/ 0 h 459023"/>
              <a:gd name="connsiteX1" fmla="*/ 928918 w 928918"/>
              <a:gd name="connsiteY1" fmla="*/ 0 h 459023"/>
              <a:gd name="connsiteX2" fmla="*/ 464459 w 928918"/>
              <a:gd name="connsiteY2" fmla="*/ 459023 h 459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28918" h="459023">
                <a:moveTo>
                  <a:pt x="0" y="0"/>
                </a:moveTo>
                <a:lnTo>
                  <a:pt x="928918" y="0"/>
                </a:lnTo>
                <a:lnTo>
                  <a:pt x="464459" y="459023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101213" anchor="ctr">
            <a:normAutofit fontScale="77500" lnSpcReduction="20000"/>
          </a:bodyPr>
          <a:lstStyle/>
          <a:p>
            <a:pPr algn="ctr">
              <a:defRPr/>
            </a:pPr>
            <a:endParaRPr lang="zh-CN" altLang="en-US" sz="1333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8625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100"/>
                            </p:stCondLst>
                            <p:childTnLst>
                              <p:par>
                                <p:cTn id="1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6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1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6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  <p:bldP spid="38" grpId="0" animBg="1"/>
      <p:bldP spid="4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矩形 34"/>
          <p:cNvSpPr/>
          <p:nvPr/>
        </p:nvSpPr>
        <p:spPr>
          <a:xfrm>
            <a:off x="4637127" y="434459"/>
            <a:ext cx="244169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4400" dirty="0" smtClean="0">
                <a:latin typeface="Taipei Sans TC Beta" pitchFamily="2" charset="-120"/>
                <a:ea typeface="Taipei Sans TC Beta" pitchFamily="2" charset="-120"/>
              </a:rPr>
              <a:t>研究結果</a:t>
            </a:r>
            <a:endParaRPr lang="en-US" altLang="zh-TW" sz="4400" dirty="0" smtClean="0">
              <a:latin typeface="Taipei Sans TC Beta" pitchFamily="2" charset="-120"/>
              <a:ea typeface="Taipei Sans TC Beta" pitchFamily="2" charset="-120"/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3219450" y="1705660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zh-TW" dirty="0" smtClean="0">
                <a:latin typeface="Taipei Sans TC Beta" pitchFamily="2" charset="-120"/>
                <a:ea typeface="Taipei Sans TC Beta" pitchFamily="2" charset="-120"/>
              </a:rPr>
              <a:t>有</a:t>
            </a:r>
            <a:r>
              <a:rPr lang="zh-TW" altLang="en-US" dirty="0" smtClean="0">
                <a:latin typeface="Taipei Sans TC Beta" pitchFamily="2" charset="-120"/>
                <a:ea typeface="Taipei Sans TC Beta" pitchFamily="2" charset="-120"/>
              </a:rPr>
              <a:t>參與</a:t>
            </a:r>
            <a:r>
              <a:rPr lang="zh-TW" altLang="zh-TW" dirty="0" smtClean="0">
                <a:latin typeface="Taipei Sans TC Beta" pitchFamily="2" charset="-120"/>
                <a:ea typeface="Taipei Sans TC Beta" pitchFamily="2" charset="-120"/>
              </a:rPr>
              <a:t>遊戲式評量的學生整體學習動機有提升。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zh-TW" altLang="en-US" dirty="0"/>
          </a:p>
        </p:txBody>
      </p:sp>
      <p:sp>
        <p:nvSpPr>
          <p:cNvPr id="37" name="矩形 36"/>
          <p:cNvSpPr/>
          <p:nvPr/>
        </p:nvSpPr>
        <p:spPr>
          <a:xfrm>
            <a:off x="3219450" y="2639110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1" lang="zh-TW" altLang="zh-TW" dirty="0">
                <a:latin typeface="Taipei Sans TC Beta" pitchFamily="2" charset="-120"/>
                <a:ea typeface="Taipei Sans TC Beta" pitchFamily="2" charset="-120"/>
                <a:cs typeface="Times New Roman" pitchFamily="18" charset="0"/>
              </a:rPr>
              <a:t>表</a:t>
            </a:r>
            <a:r>
              <a:rPr kumimoji="1" lang="en-US" altLang="zh-TW" dirty="0">
                <a:latin typeface="Taipei Sans TC Beta" pitchFamily="2" charset="-120"/>
                <a:ea typeface="Taipei Sans TC Beta" pitchFamily="2" charset="-120"/>
                <a:cs typeface="Times New Roman" pitchFamily="18" charset="0"/>
              </a:rPr>
              <a:t>1</a:t>
            </a:r>
            <a:endParaRPr kumimoji="1" lang="en-US" altLang="zh-TW" sz="1100" dirty="0">
              <a:latin typeface="Taipei Sans TC Beta" pitchFamily="2" charset="-120"/>
              <a:ea typeface="Taipei Sans TC Beta" pitchFamily="2" charset="-120"/>
              <a:cs typeface="新細明體" pitchFamily="18" charset="-12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zh-TW" altLang="en-US" b="1" dirty="0">
                <a:latin typeface="Taipei Sans TC Beta" pitchFamily="2" charset="-120"/>
                <a:ea typeface="Taipei Sans TC Beta" pitchFamily="2" charset="-120"/>
                <a:cs typeface="Times New Roman" pitchFamily="18" charset="0"/>
              </a:rPr>
              <a:t>參加遊戲式教學與否之差異無母數相依樣本分析</a:t>
            </a:r>
            <a:endParaRPr kumimoji="1" lang="zh-TW" altLang="en-US" sz="4000" dirty="0">
              <a:latin typeface="Taipei Sans TC Beta" pitchFamily="2" charset="-120"/>
              <a:ea typeface="Taipei Sans TC Beta" pitchFamily="2" charset="-120"/>
              <a:cs typeface="新細明體" pitchFamily="18" charset="-120"/>
            </a:endParaRPr>
          </a:p>
        </p:txBody>
      </p:sp>
      <p:graphicFrame>
        <p:nvGraphicFramePr>
          <p:cNvPr id="39" name="表格 3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5158970"/>
              </p:ext>
            </p:extLst>
          </p:nvPr>
        </p:nvGraphicFramePr>
        <p:xfrm>
          <a:off x="1659814" y="3453697"/>
          <a:ext cx="8396319" cy="2412715"/>
        </p:xfrm>
        <a:graphic>
          <a:graphicData uri="http://schemas.openxmlformats.org/drawingml/2006/table">
            <a:tbl>
              <a:tblPr firstRow="1" firstCol="1" bandRow="1">
                <a:tableStyleId>{00A15C55-8517-42AA-B614-E9B94910E393}</a:tableStyleId>
              </a:tblPr>
              <a:tblGrid>
                <a:gridCol w="45466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49138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36632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441838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831076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811038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</a:tblGrid>
              <a:tr h="341817"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aipei Sans TC Beta" pitchFamily="2" charset="-120"/>
                          <a:ea typeface="Taipei Sans TC Beta" pitchFamily="2" charset="-120"/>
                        </a:rPr>
                        <a:t> </a:t>
                      </a:r>
                      <a:endParaRPr lang="zh-TW" sz="1800" dirty="0">
                        <a:effectLst/>
                        <a:latin typeface="Taipei Sans TC Beta" pitchFamily="2" charset="-120"/>
                        <a:ea typeface="Taipei Sans TC Beta" pitchFamily="2" charset="-120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aipei Sans TC Beta" pitchFamily="2" charset="-120"/>
                          <a:ea typeface="Taipei Sans TC Beta" pitchFamily="2" charset="-120"/>
                        </a:rPr>
                        <a:t> </a:t>
                      </a:r>
                      <a:endParaRPr lang="zh-TW" sz="1800" dirty="0">
                        <a:effectLst/>
                        <a:latin typeface="Taipei Sans TC Beta" pitchFamily="2" charset="-120"/>
                        <a:ea typeface="Taipei Sans TC Beta" pitchFamily="2" charset="-12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zh-TW" sz="2000">
                          <a:effectLst/>
                          <a:latin typeface="Taipei Sans TC Beta" pitchFamily="2" charset="-120"/>
                          <a:ea typeface="Taipei Sans TC Beta" pitchFamily="2" charset="-120"/>
                        </a:rPr>
                        <a:t>平均值</a:t>
                      </a:r>
                      <a:r>
                        <a:rPr lang="en-US" sz="2000">
                          <a:effectLst/>
                          <a:latin typeface="Taipei Sans TC Beta" pitchFamily="2" charset="-120"/>
                          <a:ea typeface="Taipei Sans TC Beta" pitchFamily="2" charset="-120"/>
                        </a:rPr>
                        <a:t>(</a:t>
                      </a:r>
                      <a:r>
                        <a:rPr lang="zh-TW" sz="2000">
                          <a:effectLst/>
                          <a:latin typeface="Taipei Sans TC Beta" pitchFamily="2" charset="-120"/>
                          <a:ea typeface="Taipei Sans TC Beta" pitchFamily="2" charset="-120"/>
                        </a:rPr>
                        <a:t>標準差</a:t>
                      </a:r>
                      <a:r>
                        <a:rPr lang="en-US" sz="2000">
                          <a:effectLst/>
                          <a:latin typeface="Taipei Sans TC Beta" pitchFamily="2" charset="-120"/>
                          <a:ea typeface="Taipei Sans TC Beta" pitchFamily="2" charset="-120"/>
                        </a:rPr>
                        <a:t>)</a:t>
                      </a:r>
                      <a:endParaRPr lang="zh-TW" sz="1800">
                        <a:effectLst/>
                        <a:latin typeface="Taipei Sans TC Beta" pitchFamily="2" charset="-120"/>
                        <a:ea typeface="Taipei Sans TC Beta" pitchFamily="2" charset="-12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aipei Sans TC Beta" pitchFamily="2" charset="-120"/>
                          <a:ea typeface="Taipei Sans TC Beta" pitchFamily="2" charset="-120"/>
                        </a:rPr>
                        <a:t>Z</a:t>
                      </a:r>
                      <a:r>
                        <a:rPr lang="zh-TW" sz="2000" dirty="0">
                          <a:effectLst/>
                          <a:latin typeface="Taipei Sans TC Beta" pitchFamily="2" charset="-120"/>
                          <a:ea typeface="Taipei Sans TC Beta" pitchFamily="2" charset="-120"/>
                        </a:rPr>
                        <a:t>值</a:t>
                      </a:r>
                      <a:endParaRPr lang="zh-TW" sz="1800" dirty="0">
                        <a:effectLst/>
                        <a:latin typeface="Taipei Sans TC Beta" pitchFamily="2" charset="-120"/>
                        <a:ea typeface="Taipei Sans TC Beta" pitchFamily="2" charset="-120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aipei Sans TC Beta" pitchFamily="2" charset="-120"/>
                          <a:ea typeface="Taipei Sans TC Beta" pitchFamily="2" charset="-120"/>
                        </a:rPr>
                        <a:t>p</a:t>
                      </a:r>
                      <a:r>
                        <a:rPr lang="zh-TW" sz="2000">
                          <a:effectLst/>
                          <a:latin typeface="Taipei Sans TC Beta" pitchFamily="2" charset="-120"/>
                          <a:ea typeface="Taipei Sans TC Beta" pitchFamily="2" charset="-120"/>
                        </a:rPr>
                        <a:t>值</a:t>
                      </a:r>
                      <a:endParaRPr lang="zh-TW" sz="1800">
                        <a:effectLst/>
                        <a:latin typeface="Taipei Sans TC Beta" pitchFamily="2" charset="-120"/>
                        <a:ea typeface="Taipei Sans TC Beta" pitchFamily="2" charset="-12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78265"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aipei Sans TC Beta" pitchFamily="2" charset="-120"/>
                          <a:ea typeface="Taipei Sans TC Beta" pitchFamily="2" charset="-120"/>
                        </a:rPr>
                        <a:t> </a:t>
                      </a:r>
                      <a:endParaRPr lang="zh-TW" sz="1800" dirty="0">
                        <a:effectLst/>
                        <a:latin typeface="Taipei Sans TC Beta" pitchFamily="2" charset="-120"/>
                        <a:ea typeface="Taipei Sans TC Beta" pitchFamily="2" charset="-12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zh-TW" sz="2000" dirty="0">
                          <a:effectLst/>
                          <a:latin typeface="Taipei Sans TC Beta" pitchFamily="2" charset="-120"/>
                          <a:ea typeface="Taipei Sans TC Beta" pitchFamily="2" charset="-120"/>
                        </a:rPr>
                        <a:t>遊戲式</a:t>
                      </a:r>
                      <a:endParaRPr lang="zh-TW" sz="1800" dirty="0">
                        <a:effectLst/>
                        <a:latin typeface="Taipei Sans TC Beta" pitchFamily="2" charset="-120"/>
                        <a:ea typeface="Taipei Sans TC Beta" pitchFamily="2" charset="-12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zh-TW" sz="2000">
                          <a:effectLst/>
                          <a:latin typeface="Taipei Sans TC Beta" pitchFamily="2" charset="-120"/>
                          <a:ea typeface="Taipei Sans TC Beta" pitchFamily="2" charset="-120"/>
                        </a:rPr>
                        <a:t>沒參加</a:t>
                      </a:r>
                      <a:endParaRPr lang="zh-TW" sz="1800">
                        <a:effectLst/>
                        <a:latin typeface="Taipei Sans TC Beta" pitchFamily="2" charset="-120"/>
                        <a:ea typeface="Taipei Sans TC Beta" pitchFamily="2" charset="-12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41817">
                <a:tc rowSpan="5"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zh-TW" sz="2000" dirty="0">
                          <a:effectLst/>
                          <a:latin typeface="Taipei Sans TC Beta" pitchFamily="2" charset="-120"/>
                          <a:ea typeface="Taipei Sans TC Beta" pitchFamily="2" charset="-120"/>
                        </a:rPr>
                        <a:t>學</a:t>
                      </a:r>
                      <a:endParaRPr lang="zh-TW" sz="1800" dirty="0">
                        <a:effectLst/>
                        <a:latin typeface="Taipei Sans TC Beta" pitchFamily="2" charset="-120"/>
                        <a:ea typeface="Taipei Sans TC Beta" pitchFamily="2" charset="-120"/>
                      </a:endParaRPr>
                    </a:p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zh-TW" sz="2000" dirty="0">
                          <a:effectLst/>
                          <a:latin typeface="Taipei Sans TC Beta" pitchFamily="2" charset="-120"/>
                          <a:ea typeface="Taipei Sans TC Beta" pitchFamily="2" charset="-120"/>
                        </a:rPr>
                        <a:t>習</a:t>
                      </a:r>
                      <a:endParaRPr lang="zh-TW" sz="1800" dirty="0">
                        <a:effectLst/>
                        <a:latin typeface="Taipei Sans TC Beta" pitchFamily="2" charset="-120"/>
                        <a:ea typeface="Taipei Sans TC Beta" pitchFamily="2" charset="-120"/>
                      </a:endParaRPr>
                    </a:p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zh-TW" sz="2000" dirty="0">
                          <a:effectLst/>
                          <a:latin typeface="Taipei Sans TC Beta" pitchFamily="2" charset="-120"/>
                          <a:ea typeface="Taipei Sans TC Beta" pitchFamily="2" charset="-120"/>
                        </a:rPr>
                        <a:t>動</a:t>
                      </a:r>
                      <a:endParaRPr lang="zh-TW" sz="1800" dirty="0">
                        <a:effectLst/>
                        <a:latin typeface="Taipei Sans TC Beta" pitchFamily="2" charset="-120"/>
                        <a:ea typeface="Taipei Sans TC Beta" pitchFamily="2" charset="-120"/>
                      </a:endParaRPr>
                    </a:p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zh-TW" sz="2000" dirty="0">
                          <a:effectLst/>
                          <a:latin typeface="Taipei Sans TC Beta" pitchFamily="2" charset="-120"/>
                          <a:ea typeface="Taipei Sans TC Beta" pitchFamily="2" charset="-120"/>
                        </a:rPr>
                        <a:t>機</a:t>
                      </a:r>
                      <a:endParaRPr lang="zh-TW" sz="1800" dirty="0">
                        <a:effectLst/>
                        <a:latin typeface="Taipei Sans TC Beta" pitchFamily="2" charset="-120"/>
                        <a:ea typeface="Taipei Sans TC Beta" pitchFamily="2" charset="-12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zh-TW" sz="2000" dirty="0">
                          <a:effectLst/>
                          <a:latin typeface="Taipei Sans TC Beta" pitchFamily="2" charset="-120"/>
                          <a:ea typeface="Taipei Sans TC Beta" pitchFamily="2" charset="-120"/>
                        </a:rPr>
                        <a:t>專注力</a:t>
                      </a:r>
                      <a:endParaRPr lang="zh-TW" sz="1800" dirty="0">
                        <a:effectLst/>
                        <a:latin typeface="Taipei Sans TC Beta" pitchFamily="2" charset="-120"/>
                        <a:ea typeface="Taipei Sans TC Beta" pitchFamily="2" charset="-12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aipei Sans TC Beta" pitchFamily="2" charset="-120"/>
                          <a:ea typeface="Taipei Sans TC Beta" pitchFamily="2" charset="-120"/>
                        </a:rPr>
                        <a:t>8.42</a:t>
                      </a:r>
                      <a:endParaRPr lang="zh-TW" sz="1800" dirty="0">
                        <a:effectLst/>
                        <a:latin typeface="Taipei Sans TC Beta" pitchFamily="2" charset="-120"/>
                        <a:ea typeface="Taipei Sans TC Beta" pitchFamily="2" charset="-12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aipei Sans TC Beta" pitchFamily="2" charset="-120"/>
                          <a:ea typeface="Taipei Sans TC Beta" pitchFamily="2" charset="-120"/>
                        </a:rPr>
                        <a:t>8.55</a:t>
                      </a:r>
                      <a:endParaRPr lang="zh-TW" sz="1800" dirty="0">
                        <a:effectLst/>
                        <a:latin typeface="Taipei Sans TC Beta" pitchFamily="2" charset="-120"/>
                        <a:ea typeface="Taipei Sans TC Beta" pitchFamily="2" charset="-12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aipei Sans TC Beta" pitchFamily="2" charset="-120"/>
                          <a:ea typeface="Taipei Sans TC Beta" pitchFamily="2" charset="-120"/>
                        </a:rPr>
                        <a:t>-0.55</a:t>
                      </a:r>
                      <a:endParaRPr lang="zh-TW" sz="1800">
                        <a:effectLst/>
                        <a:latin typeface="Taipei Sans TC Beta" pitchFamily="2" charset="-120"/>
                        <a:ea typeface="Taipei Sans TC Beta" pitchFamily="2" charset="-12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aipei Sans TC Beta" pitchFamily="2" charset="-120"/>
                          <a:ea typeface="Taipei Sans TC Beta" pitchFamily="2" charset="-120"/>
                        </a:rPr>
                        <a:t>.956</a:t>
                      </a:r>
                      <a:endParaRPr lang="zh-TW" sz="1800" dirty="0">
                        <a:effectLst/>
                        <a:latin typeface="Taipei Sans TC Beta" pitchFamily="2" charset="-120"/>
                        <a:ea typeface="Taipei Sans TC Beta" pitchFamily="2" charset="-12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60927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zh-TW" sz="2000">
                          <a:effectLst/>
                          <a:latin typeface="Taipei Sans TC Beta" pitchFamily="2" charset="-120"/>
                          <a:ea typeface="Taipei Sans TC Beta" pitchFamily="2" charset="-120"/>
                        </a:rPr>
                        <a:t>相關性認知</a:t>
                      </a:r>
                      <a:endParaRPr lang="zh-TW" sz="1800">
                        <a:effectLst/>
                        <a:latin typeface="Taipei Sans TC Beta" pitchFamily="2" charset="-120"/>
                        <a:ea typeface="Taipei Sans TC Beta" pitchFamily="2" charset="-12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aipei Sans TC Beta" pitchFamily="2" charset="-120"/>
                          <a:ea typeface="Taipei Sans TC Beta" pitchFamily="2" charset="-120"/>
                        </a:rPr>
                        <a:t>10.08</a:t>
                      </a:r>
                      <a:endParaRPr lang="zh-TW" sz="1800" dirty="0">
                        <a:effectLst/>
                        <a:latin typeface="Taipei Sans TC Beta" pitchFamily="2" charset="-120"/>
                        <a:ea typeface="Taipei Sans TC Beta" pitchFamily="2" charset="-12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aipei Sans TC Beta" pitchFamily="2" charset="-120"/>
                          <a:ea typeface="Taipei Sans TC Beta" pitchFamily="2" charset="-120"/>
                        </a:rPr>
                        <a:t>7.55</a:t>
                      </a:r>
                      <a:endParaRPr lang="zh-TW" sz="1800">
                        <a:effectLst/>
                        <a:latin typeface="Taipei Sans TC Beta" pitchFamily="2" charset="-120"/>
                        <a:ea typeface="Taipei Sans TC Beta" pitchFamily="2" charset="-12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aipei Sans TC Beta" pitchFamily="2" charset="-120"/>
                          <a:ea typeface="Taipei Sans TC Beta" pitchFamily="2" charset="-120"/>
                        </a:rPr>
                        <a:t>-1.053</a:t>
                      </a:r>
                      <a:endParaRPr lang="zh-TW" sz="1800" dirty="0">
                        <a:effectLst/>
                        <a:latin typeface="Taipei Sans TC Beta" pitchFamily="2" charset="-120"/>
                        <a:ea typeface="Taipei Sans TC Beta" pitchFamily="2" charset="-12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aipei Sans TC Beta" pitchFamily="2" charset="-120"/>
                          <a:ea typeface="Taipei Sans TC Beta" pitchFamily="2" charset="-120"/>
                        </a:rPr>
                        <a:t>.292</a:t>
                      </a:r>
                      <a:endParaRPr lang="zh-TW" sz="1800">
                        <a:effectLst/>
                        <a:latin typeface="Taipei Sans TC Beta" pitchFamily="2" charset="-120"/>
                        <a:ea typeface="Taipei Sans TC Beta" pitchFamily="2" charset="-12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41817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zh-TW" sz="2000" dirty="0">
                          <a:effectLst/>
                          <a:latin typeface="Taipei Sans TC Beta" pitchFamily="2" charset="-120"/>
                          <a:ea typeface="Taipei Sans TC Beta" pitchFamily="2" charset="-120"/>
                        </a:rPr>
                        <a:t>自信心</a:t>
                      </a:r>
                      <a:endParaRPr lang="zh-TW" sz="1800" dirty="0">
                        <a:effectLst/>
                        <a:latin typeface="Taipei Sans TC Beta" pitchFamily="2" charset="-120"/>
                        <a:ea typeface="Taipei Sans TC Beta" pitchFamily="2" charset="-12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aipei Sans TC Beta" pitchFamily="2" charset="-120"/>
                          <a:ea typeface="Taipei Sans TC Beta" pitchFamily="2" charset="-120"/>
                        </a:rPr>
                        <a:t>11.33</a:t>
                      </a:r>
                      <a:endParaRPr lang="zh-TW" sz="1800" dirty="0">
                        <a:effectLst/>
                        <a:latin typeface="Taipei Sans TC Beta" pitchFamily="2" charset="-120"/>
                        <a:ea typeface="Taipei Sans TC Beta" pitchFamily="2" charset="-12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aipei Sans TC Beta" pitchFamily="2" charset="-120"/>
                          <a:ea typeface="Taipei Sans TC Beta" pitchFamily="2" charset="-120"/>
                        </a:rPr>
                        <a:t>6.80</a:t>
                      </a:r>
                      <a:endParaRPr lang="zh-TW" sz="1800">
                        <a:effectLst/>
                        <a:latin typeface="Taipei Sans TC Beta" pitchFamily="2" charset="-120"/>
                        <a:ea typeface="Taipei Sans TC Beta" pitchFamily="2" charset="-12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aipei Sans TC Beta" pitchFamily="2" charset="-120"/>
                          <a:ea typeface="Taipei Sans TC Beta" pitchFamily="2" charset="-120"/>
                        </a:rPr>
                        <a:t>-1.873</a:t>
                      </a:r>
                      <a:endParaRPr lang="zh-TW" sz="1800" dirty="0">
                        <a:effectLst/>
                        <a:latin typeface="Taipei Sans TC Beta" pitchFamily="2" charset="-120"/>
                        <a:ea typeface="Taipei Sans TC Beta" pitchFamily="2" charset="-12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aipei Sans TC Beta" pitchFamily="2" charset="-120"/>
                          <a:ea typeface="Taipei Sans TC Beta" pitchFamily="2" charset="-120"/>
                        </a:rPr>
                        <a:t>.061</a:t>
                      </a:r>
                      <a:endParaRPr lang="zh-TW" sz="1800">
                        <a:effectLst/>
                        <a:latin typeface="Taipei Sans TC Beta" pitchFamily="2" charset="-120"/>
                        <a:ea typeface="Taipei Sans TC Beta" pitchFamily="2" charset="-12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06255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zh-TW" sz="2000" dirty="0">
                          <a:effectLst/>
                          <a:latin typeface="Taipei Sans TC Beta" pitchFamily="2" charset="-120"/>
                          <a:ea typeface="Taipei Sans TC Beta" pitchFamily="2" charset="-120"/>
                        </a:rPr>
                        <a:t>滿足感</a:t>
                      </a:r>
                      <a:endParaRPr lang="zh-TW" sz="1800" dirty="0">
                        <a:effectLst/>
                        <a:latin typeface="Taipei Sans TC Beta" pitchFamily="2" charset="-120"/>
                        <a:ea typeface="Taipei Sans TC Beta" pitchFamily="2" charset="-12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aipei Sans TC Beta" pitchFamily="2" charset="-120"/>
                          <a:ea typeface="Taipei Sans TC Beta" pitchFamily="2" charset="-120"/>
                        </a:rPr>
                        <a:t>10.92</a:t>
                      </a:r>
                      <a:endParaRPr lang="zh-TW" sz="1800">
                        <a:effectLst/>
                        <a:latin typeface="Taipei Sans TC Beta" pitchFamily="2" charset="-120"/>
                        <a:ea typeface="Taipei Sans TC Beta" pitchFamily="2" charset="-12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aipei Sans TC Beta" pitchFamily="2" charset="-120"/>
                          <a:ea typeface="Taipei Sans TC Beta" pitchFamily="2" charset="-120"/>
                        </a:rPr>
                        <a:t>7.05</a:t>
                      </a:r>
                      <a:endParaRPr lang="zh-TW" sz="1800" dirty="0">
                        <a:effectLst/>
                        <a:latin typeface="Taipei Sans TC Beta" pitchFamily="2" charset="-120"/>
                        <a:ea typeface="Taipei Sans TC Beta" pitchFamily="2" charset="-12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aipei Sans TC Beta" pitchFamily="2" charset="-120"/>
                          <a:ea typeface="Taipei Sans TC Beta" pitchFamily="2" charset="-120"/>
                        </a:rPr>
                        <a:t>-1.622</a:t>
                      </a:r>
                      <a:endParaRPr lang="zh-TW" sz="1800">
                        <a:effectLst/>
                        <a:latin typeface="Taipei Sans TC Beta" pitchFamily="2" charset="-120"/>
                        <a:ea typeface="Taipei Sans TC Beta" pitchFamily="2" charset="-12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aipei Sans TC Beta" pitchFamily="2" charset="-120"/>
                          <a:ea typeface="Taipei Sans TC Beta" pitchFamily="2" charset="-120"/>
                        </a:rPr>
                        <a:t>.105</a:t>
                      </a:r>
                      <a:endParaRPr lang="zh-TW" sz="1800">
                        <a:effectLst/>
                        <a:latin typeface="Taipei Sans TC Beta" pitchFamily="2" charset="-120"/>
                        <a:ea typeface="Taipei Sans TC Beta" pitchFamily="2" charset="-12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41817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zh-TW" sz="2000" dirty="0">
                          <a:effectLst/>
                          <a:latin typeface="Taipei Sans TC Beta" pitchFamily="2" charset="-120"/>
                          <a:ea typeface="Taipei Sans TC Beta" pitchFamily="2" charset="-120"/>
                        </a:rPr>
                        <a:t>總量表</a:t>
                      </a:r>
                      <a:endParaRPr lang="zh-TW" sz="1800" dirty="0">
                        <a:effectLst/>
                        <a:latin typeface="Taipei Sans TC Beta" pitchFamily="2" charset="-120"/>
                        <a:ea typeface="Taipei Sans TC Beta" pitchFamily="2" charset="-12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aipei Sans TC Beta" pitchFamily="2" charset="-120"/>
                          <a:ea typeface="Taipei Sans TC Beta" pitchFamily="2" charset="-120"/>
                        </a:rPr>
                        <a:t>11.17</a:t>
                      </a:r>
                      <a:endParaRPr lang="zh-TW" sz="1800" dirty="0">
                        <a:effectLst/>
                        <a:latin typeface="Taipei Sans TC Beta" pitchFamily="2" charset="-120"/>
                        <a:ea typeface="Taipei Sans TC Beta" pitchFamily="2" charset="-12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aipei Sans TC Beta" pitchFamily="2" charset="-120"/>
                          <a:ea typeface="Taipei Sans TC Beta" pitchFamily="2" charset="-120"/>
                        </a:rPr>
                        <a:t>6.90</a:t>
                      </a:r>
                      <a:endParaRPr lang="zh-TW" sz="1800" dirty="0">
                        <a:effectLst/>
                        <a:latin typeface="Taipei Sans TC Beta" pitchFamily="2" charset="-120"/>
                        <a:ea typeface="Taipei Sans TC Beta" pitchFamily="2" charset="-12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aipei Sans TC Beta" pitchFamily="2" charset="-120"/>
                          <a:ea typeface="Taipei Sans TC Beta" pitchFamily="2" charset="-120"/>
                        </a:rPr>
                        <a:t>-1.750</a:t>
                      </a:r>
                      <a:endParaRPr lang="zh-TW" sz="1800" dirty="0">
                        <a:effectLst/>
                        <a:latin typeface="Taipei Sans TC Beta" pitchFamily="2" charset="-120"/>
                        <a:ea typeface="Taipei Sans TC Beta" pitchFamily="2" charset="-12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aipei Sans TC Beta" pitchFamily="2" charset="-120"/>
                          <a:ea typeface="Taipei Sans TC Beta" pitchFamily="2" charset="-120"/>
                        </a:rPr>
                        <a:t>.080</a:t>
                      </a:r>
                      <a:endParaRPr lang="zh-TW" sz="1800" dirty="0">
                        <a:effectLst/>
                        <a:latin typeface="Taipei Sans TC Beta" pitchFamily="2" charset="-120"/>
                        <a:ea typeface="Taipei Sans TC Beta" pitchFamily="2" charset="-12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16759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椭圆 2"/>
          <p:cNvSpPr/>
          <p:nvPr/>
        </p:nvSpPr>
        <p:spPr>
          <a:xfrm>
            <a:off x="12336674" y="-219406"/>
            <a:ext cx="191995" cy="192021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6" tIns="60953" rIns="121906" bIns="60953" rtlCol="0" anchor="ctr"/>
          <a:lstStyle/>
          <a:p>
            <a:pPr algn="ctr"/>
            <a:endParaRPr lang="zh-CN" altLang="en-US" sz="2399"/>
          </a:p>
        </p:txBody>
      </p:sp>
      <p:sp>
        <p:nvSpPr>
          <p:cNvPr id="26" name="矩形 25"/>
          <p:cNvSpPr/>
          <p:nvPr/>
        </p:nvSpPr>
        <p:spPr>
          <a:xfrm>
            <a:off x="4637127" y="434459"/>
            <a:ext cx="244169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4400" dirty="0" smtClean="0">
                <a:latin typeface="Taipei Sans TC Beta" pitchFamily="2" charset="-120"/>
                <a:ea typeface="Taipei Sans TC Beta" pitchFamily="2" charset="-120"/>
              </a:rPr>
              <a:t>研究結果</a:t>
            </a:r>
            <a:endParaRPr lang="en-US" altLang="zh-TW" sz="4400" dirty="0" smtClean="0">
              <a:latin typeface="Taipei Sans TC Beta" pitchFamily="2" charset="-120"/>
              <a:ea typeface="Taipei Sans TC Beta" pitchFamily="2" charset="-12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2077374" y="1735693"/>
            <a:ext cx="734183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zh-TW" altLang="en-US" sz="2400" dirty="0">
                <a:latin typeface="Taipei Sans TC Beta" pitchFamily="2" charset="-120"/>
                <a:ea typeface="Taipei Sans TC Beta" pitchFamily="2" charset="-120"/>
              </a:rPr>
              <a:t>質性分析</a:t>
            </a:r>
            <a:r>
              <a:rPr lang="en-US" altLang="zh-TW" sz="2400" dirty="0">
                <a:latin typeface="Taipei Sans TC Beta" pitchFamily="2" charset="-120"/>
                <a:ea typeface="Taipei Sans TC Beta" pitchFamily="2" charset="-120"/>
              </a:rPr>
              <a:t>-</a:t>
            </a:r>
            <a:r>
              <a:rPr lang="zh-TW" altLang="en-US" sz="2400" dirty="0">
                <a:latin typeface="Taipei Sans TC Beta" pitchFamily="2" charset="-120"/>
                <a:ea typeface="Taipei Sans TC Beta" pitchFamily="2" charset="-120"/>
              </a:rPr>
              <a:t> </a:t>
            </a:r>
            <a:r>
              <a:rPr lang="zh-TW" altLang="en-US" dirty="0">
                <a:latin typeface="Taipei Sans TC Beta" pitchFamily="2" charset="-120"/>
                <a:ea typeface="Taipei Sans TC Beta" pitchFamily="2" charset="-120"/>
              </a:rPr>
              <a:t>利用訪談分析的結果，分析有或無參與遊戲式評量之間的差異。</a:t>
            </a:r>
            <a:endParaRPr lang="en-US" altLang="zh-TW" dirty="0">
              <a:latin typeface="Taipei Sans TC Beta" pitchFamily="2" charset="-120"/>
              <a:ea typeface="Taipei Sans TC Beta" pitchFamily="2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753593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4637127" y="434459"/>
            <a:ext cx="244169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4400" dirty="0" smtClean="0">
                <a:latin typeface="Taipei Sans TC Beta" pitchFamily="2" charset="-120"/>
                <a:ea typeface="Taipei Sans TC Beta" pitchFamily="2" charset="-120"/>
              </a:rPr>
              <a:t>研究結果</a:t>
            </a:r>
            <a:endParaRPr lang="en-US" altLang="zh-TW" sz="4400" dirty="0" smtClean="0">
              <a:latin typeface="Taipei Sans TC Beta" pitchFamily="2" charset="-120"/>
              <a:ea typeface="Taipei Sans TC Beta" pitchFamily="2" charset="-12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2050742" y="2422863"/>
            <a:ext cx="7198033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altLang="zh-TW" b="1" dirty="0" err="1">
                <a:latin typeface="Taipei Sans TC Beta" pitchFamily="2" charset="-120"/>
                <a:ea typeface="Taipei Sans TC Beta" pitchFamily="2" charset="-120"/>
              </a:rPr>
              <a:t>專注力</a:t>
            </a:r>
            <a:r>
              <a:rPr lang="en-US" altLang="zh-TW" b="1" dirty="0">
                <a:latin typeface="Taipei Sans TC Beta" pitchFamily="2" charset="-120"/>
                <a:ea typeface="Taipei Sans TC Beta" pitchFamily="2" charset="-120"/>
              </a:rPr>
              <a:t> (Attention)</a:t>
            </a:r>
            <a:r>
              <a:rPr lang="zh-TW" altLang="zh-TW" b="1" dirty="0">
                <a:latin typeface="Taipei Sans TC Beta" pitchFamily="2" charset="-120"/>
                <a:ea typeface="Taipei Sans TC Beta" pitchFamily="2" charset="-120"/>
              </a:rPr>
              <a:t>：</a:t>
            </a:r>
            <a:endParaRPr lang="en-US" altLang="zh-TW" b="1" dirty="0">
              <a:latin typeface="Taipei Sans TC Beta" pitchFamily="2" charset="-120"/>
              <a:ea typeface="Taipei Sans TC Beta" pitchFamily="2" charset="-120"/>
            </a:endParaRPr>
          </a:p>
          <a:p>
            <a:pPr lvl="2"/>
            <a:r>
              <a:rPr lang="zh-TW" altLang="en-US" dirty="0">
                <a:latin typeface="Taipei Sans TC Beta" pitchFamily="2" charset="-120"/>
                <a:ea typeface="Taipei Sans TC Beta" pitchFamily="2" charset="-120"/>
              </a:rPr>
              <a:t>未參與遊戲式評量</a:t>
            </a:r>
            <a:r>
              <a:rPr lang="en-US" altLang="zh-TW" dirty="0">
                <a:latin typeface="Taipei Sans TC Beta" pitchFamily="2" charset="-120"/>
                <a:ea typeface="Taipei Sans TC Beta" pitchFamily="2" charset="-120"/>
              </a:rPr>
              <a:t>-</a:t>
            </a:r>
          </a:p>
          <a:p>
            <a:pPr lvl="2"/>
            <a:r>
              <a:rPr lang="en-US" altLang="zh-TW" dirty="0" smtClean="0">
                <a:latin typeface="Taipei Sans TC Beta" pitchFamily="2" charset="-120"/>
                <a:ea typeface="Taipei Sans TC Beta" pitchFamily="2" charset="-120"/>
              </a:rPr>
              <a:t>	「</a:t>
            </a:r>
            <a:r>
              <a:rPr lang="en-US" altLang="zh-TW" dirty="0" err="1">
                <a:latin typeface="Taipei Sans TC Beta" pitchFamily="2" charset="-120"/>
                <a:ea typeface="Taipei Sans TC Beta" pitchFamily="2" charset="-120"/>
              </a:rPr>
              <a:t>嗯，那個時候就只想專心上課</a:t>
            </a:r>
            <a:r>
              <a:rPr lang="en-US" altLang="zh-TW" dirty="0" smtClean="0">
                <a:latin typeface="Taipei Sans TC Beta" pitchFamily="2" charset="-120"/>
                <a:ea typeface="Taipei Sans TC Beta" pitchFamily="2" charset="-120"/>
              </a:rPr>
              <a:t>。」</a:t>
            </a:r>
            <a:endParaRPr lang="en-US" altLang="zh-TW" dirty="0">
              <a:latin typeface="Taipei Sans TC Beta" pitchFamily="2" charset="-120"/>
              <a:ea typeface="Taipei Sans TC Beta" pitchFamily="2" charset="-120"/>
            </a:endParaRPr>
          </a:p>
          <a:p>
            <a:pPr lvl="2"/>
            <a:r>
              <a:rPr lang="en-US" altLang="zh-TW" dirty="0" smtClean="0">
                <a:latin typeface="Taipei Sans TC Beta" pitchFamily="2" charset="-120"/>
                <a:ea typeface="Taipei Sans TC Beta" pitchFamily="2" charset="-120"/>
              </a:rPr>
              <a:t>				(訪SF190904</a:t>
            </a:r>
            <a:r>
              <a:rPr lang="en-US" altLang="zh-TW" dirty="0">
                <a:latin typeface="Taipei Sans TC Beta" pitchFamily="2" charset="-120"/>
                <a:ea typeface="Taipei Sans TC Beta" pitchFamily="2" charset="-120"/>
              </a:rPr>
              <a:t>)</a:t>
            </a:r>
            <a:endParaRPr lang="zh-TW" altLang="zh-TW" dirty="0">
              <a:latin typeface="Taipei Sans TC Beta" pitchFamily="2" charset="-120"/>
              <a:ea typeface="Taipei Sans TC Beta" pitchFamily="2" charset="-120"/>
            </a:endParaRPr>
          </a:p>
          <a:p>
            <a:r>
              <a:rPr lang="en-US" altLang="zh-TW" dirty="0">
                <a:latin typeface="Taipei Sans TC Beta" pitchFamily="2" charset="-120"/>
                <a:ea typeface="Taipei Sans TC Beta" pitchFamily="2" charset="-120"/>
              </a:rPr>
              <a:t>	</a:t>
            </a:r>
            <a:r>
              <a:rPr lang="zh-TW" altLang="en-US" dirty="0">
                <a:latin typeface="Taipei Sans TC Beta" pitchFamily="2" charset="-120"/>
                <a:ea typeface="Taipei Sans TC Beta" pitchFamily="2" charset="-120"/>
              </a:rPr>
              <a:t>有</a:t>
            </a:r>
            <a:r>
              <a:rPr lang="en-US" altLang="zh-TW" dirty="0" err="1">
                <a:latin typeface="Taipei Sans TC Beta" pitchFamily="2" charset="-120"/>
                <a:ea typeface="Taipei Sans TC Beta" pitchFamily="2" charset="-120"/>
              </a:rPr>
              <a:t>參與遊戲式評量</a:t>
            </a:r>
            <a:r>
              <a:rPr lang="en-US" altLang="zh-TW" dirty="0">
                <a:latin typeface="Taipei Sans TC Beta" pitchFamily="2" charset="-120"/>
                <a:ea typeface="Taipei Sans TC Beta" pitchFamily="2" charset="-120"/>
              </a:rPr>
              <a:t>-</a:t>
            </a:r>
          </a:p>
          <a:p>
            <a:r>
              <a:rPr lang="en-US" altLang="zh-TW" dirty="0">
                <a:latin typeface="Taipei Sans TC Beta" pitchFamily="2" charset="-120"/>
                <a:ea typeface="Taipei Sans TC Beta" pitchFamily="2" charset="-120"/>
              </a:rPr>
              <a:t>	</a:t>
            </a:r>
            <a:r>
              <a:rPr lang="en-US" altLang="zh-TW" dirty="0" smtClean="0">
                <a:latin typeface="Taipei Sans TC Beta" pitchFamily="2" charset="-120"/>
                <a:ea typeface="Taipei Sans TC Beta" pitchFamily="2" charset="-120"/>
              </a:rPr>
              <a:t>	「</a:t>
            </a:r>
            <a:r>
              <a:rPr lang="en-US" altLang="zh-TW" dirty="0" err="1">
                <a:latin typeface="Taipei Sans TC Beta" pitchFamily="2" charset="-120"/>
                <a:ea typeface="Taipei Sans TC Beta" pitchFamily="2" charset="-120"/>
              </a:rPr>
              <a:t>老師讓我們答題的時候會很專注</a:t>
            </a:r>
            <a:r>
              <a:rPr lang="en-US" altLang="zh-TW" dirty="0">
                <a:latin typeface="Taipei Sans TC Beta" pitchFamily="2" charset="-120"/>
                <a:ea typeface="Taipei Sans TC Beta" pitchFamily="2" charset="-120"/>
              </a:rPr>
              <a:t>。</a:t>
            </a:r>
            <a:r>
              <a:rPr lang="zh-TW" altLang="en-US" dirty="0">
                <a:latin typeface="Taipei Sans TC Beta" pitchFamily="2" charset="-120"/>
                <a:ea typeface="Taipei Sans TC Beta" pitchFamily="2" charset="-120"/>
              </a:rPr>
              <a:t>」</a:t>
            </a:r>
            <a:endParaRPr lang="en-US" altLang="zh-TW" dirty="0">
              <a:latin typeface="Taipei Sans TC Beta" pitchFamily="2" charset="-120"/>
              <a:ea typeface="Taipei Sans TC Beta" pitchFamily="2" charset="-120"/>
            </a:endParaRPr>
          </a:p>
          <a:p>
            <a:r>
              <a:rPr lang="en-US" altLang="zh-TW" dirty="0">
                <a:latin typeface="Taipei Sans TC Beta" pitchFamily="2" charset="-120"/>
                <a:ea typeface="Taipei Sans TC Beta" pitchFamily="2" charset="-120"/>
              </a:rPr>
              <a:t>		</a:t>
            </a:r>
            <a:r>
              <a:rPr lang="en-US" altLang="zh-TW" dirty="0" smtClean="0">
                <a:latin typeface="Taipei Sans TC Beta" pitchFamily="2" charset="-120"/>
                <a:ea typeface="Taipei Sans TC Beta" pitchFamily="2" charset="-120"/>
              </a:rPr>
              <a:t>			(</a:t>
            </a:r>
            <a:r>
              <a:rPr lang="en-US" altLang="zh-TW" dirty="0">
                <a:latin typeface="Taipei Sans TC Beta" pitchFamily="2" charset="-120"/>
                <a:ea typeface="Taipei Sans TC Beta" pitchFamily="2" charset="-120"/>
              </a:rPr>
              <a:t>訪SB190904)</a:t>
            </a:r>
            <a:endParaRPr lang="zh-TW" altLang="en-US" dirty="0">
              <a:latin typeface="Taipei Sans TC Beta" pitchFamily="2" charset="-120"/>
              <a:ea typeface="Taipei Sans TC Beta" pitchFamily="2" charset="-120"/>
            </a:endParaRPr>
          </a:p>
        </p:txBody>
      </p:sp>
      <p:pic>
        <p:nvPicPr>
          <p:cNvPr id="2052" name="Picture 4" descr="D:\2019資工專題\吸管海膽\移動\1-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0175" y="4454187"/>
            <a:ext cx="2413629" cy="1706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6342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4637127" y="434459"/>
            <a:ext cx="244169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4400" dirty="0" smtClean="0">
                <a:latin typeface="Taipei Sans TC Beta" pitchFamily="2" charset="-120"/>
                <a:ea typeface="Taipei Sans TC Beta" pitchFamily="2" charset="-120"/>
              </a:rPr>
              <a:t>研究結果</a:t>
            </a:r>
            <a:endParaRPr lang="en-US" altLang="zh-TW" sz="4400" dirty="0" smtClean="0">
              <a:latin typeface="Taipei Sans TC Beta" pitchFamily="2" charset="-120"/>
              <a:ea typeface="Taipei Sans TC Beta" pitchFamily="2" charset="-12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2086253" y="2228672"/>
            <a:ext cx="740397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zh-TW" altLang="zh-TW" b="1" dirty="0">
                <a:latin typeface="Taipei Sans TC Beta" pitchFamily="2" charset="-120"/>
                <a:ea typeface="Taipei Sans TC Beta" pitchFamily="2" charset="-120"/>
              </a:rPr>
              <a:t>相關性認知</a:t>
            </a:r>
            <a:r>
              <a:rPr lang="en-US" altLang="zh-TW" b="1" dirty="0">
                <a:latin typeface="Taipei Sans TC Beta" pitchFamily="2" charset="-120"/>
                <a:ea typeface="Taipei Sans TC Beta" pitchFamily="2" charset="-120"/>
              </a:rPr>
              <a:t>(Relevance)</a:t>
            </a:r>
            <a:r>
              <a:rPr lang="zh-TW" altLang="zh-TW" b="1" dirty="0">
                <a:latin typeface="Taipei Sans TC Beta" pitchFamily="2" charset="-120"/>
                <a:ea typeface="Taipei Sans TC Beta" pitchFamily="2" charset="-120"/>
              </a:rPr>
              <a:t>：</a:t>
            </a:r>
            <a:endParaRPr lang="en-US" altLang="zh-TW" b="1" dirty="0">
              <a:latin typeface="Taipei Sans TC Beta" pitchFamily="2" charset="-120"/>
              <a:ea typeface="Taipei Sans TC Beta" pitchFamily="2" charset="-120"/>
            </a:endParaRPr>
          </a:p>
          <a:p>
            <a:r>
              <a:rPr lang="en-US" altLang="zh-TW" dirty="0">
                <a:latin typeface="Taipei Sans TC Beta" pitchFamily="2" charset="-120"/>
                <a:ea typeface="Taipei Sans TC Beta" pitchFamily="2" charset="-120"/>
              </a:rPr>
              <a:t>	</a:t>
            </a:r>
            <a:r>
              <a:rPr lang="zh-TW" altLang="en-US" dirty="0" smtClean="0">
                <a:latin typeface="Taipei Sans TC Beta" pitchFamily="2" charset="-120"/>
                <a:ea typeface="Taipei Sans TC Beta" pitchFamily="2" charset="-120"/>
              </a:rPr>
              <a:t>未</a:t>
            </a:r>
            <a:r>
              <a:rPr lang="zh-TW" altLang="zh-TW" dirty="0" smtClean="0">
                <a:latin typeface="Taipei Sans TC Beta" pitchFamily="2" charset="-120"/>
                <a:ea typeface="Taipei Sans TC Beta" pitchFamily="2" charset="-120"/>
              </a:rPr>
              <a:t>參與</a:t>
            </a:r>
            <a:r>
              <a:rPr lang="zh-TW" altLang="zh-TW" dirty="0">
                <a:latin typeface="Taipei Sans TC Beta" pitchFamily="2" charset="-120"/>
                <a:ea typeface="Taipei Sans TC Beta" pitchFamily="2" charset="-120"/>
              </a:rPr>
              <a:t>遊戲式評量</a:t>
            </a:r>
            <a:r>
              <a:rPr lang="en-US" altLang="zh-TW" dirty="0">
                <a:latin typeface="Taipei Sans TC Beta" pitchFamily="2" charset="-120"/>
                <a:ea typeface="Taipei Sans TC Beta" pitchFamily="2" charset="-120"/>
              </a:rPr>
              <a:t>-</a:t>
            </a:r>
          </a:p>
          <a:p>
            <a:r>
              <a:rPr lang="en-US" altLang="zh-TW" dirty="0">
                <a:latin typeface="Taipei Sans TC Beta" pitchFamily="2" charset="-120"/>
                <a:ea typeface="Taipei Sans TC Beta" pitchFamily="2" charset="-120"/>
              </a:rPr>
              <a:t>		</a:t>
            </a:r>
            <a:r>
              <a:rPr lang="zh-TW" altLang="zh-TW" dirty="0">
                <a:latin typeface="Taipei Sans TC Beta" pitchFamily="2" charset="-120"/>
                <a:ea typeface="Taipei Sans TC Beta" pitchFamily="2" charset="-120"/>
              </a:rPr>
              <a:t>「幫忙解決課業上的問題。</a:t>
            </a:r>
            <a:r>
              <a:rPr lang="zh-TW" altLang="zh-TW" dirty="0" smtClean="0">
                <a:latin typeface="Taipei Sans TC Beta" pitchFamily="2" charset="-120"/>
                <a:ea typeface="Taipei Sans TC Beta" pitchFamily="2" charset="-120"/>
              </a:rPr>
              <a:t>」</a:t>
            </a:r>
            <a:endParaRPr lang="en-US" altLang="zh-TW" dirty="0" smtClean="0">
              <a:latin typeface="Taipei Sans TC Beta" pitchFamily="2" charset="-120"/>
              <a:ea typeface="Taipei Sans TC Beta" pitchFamily="2" charset="-120"/>
            </a:endParaRPr>
          </a:p>
          <a:p>
            <a:r>
              <a:rPr lang="en-US" altLang="zh-TW" dirty="0" smtClean="0">
                <a:latin typeface="Taipei Sans TC Beta" pitchFamily="2" charset="-120"/>
                <a:ea typeface="Taipei Sans TC Beta" pitchFamily="2" charset="-120"/>
              </a:rPr>
              <a:t>				(</a:t>
            </a:r>
            <a:r>
              <a:rPr lang="zh-TW" altLang="zh-TW" dirty="0">
                <a:latin typeface="Taipei Sans TC Beta" pitchFamily="2" charset="-120"/>
                <a:ea typeface="Taipei Sans TC Beta" pitchFamily="2" charset="-120"/>
              </a:rPr>
              <a:t>訪</a:t>
            </a:r>
            <a:r>
              <a:rPr lang="en-US" altLang="zh-TW" dirty="0">
                <a:latin typeface="Taipei Sans TC Beta" pitchFamily="2" charset="-120"/>
                <a:ea typeface="Taipei Sans TC Beta" pitchFamily="2" charset="-120"/>
              </a:rPr>
              <a:t>SE190904)</a:t>
            </a:r>
            <a:endParaRPr lang="en-US" altLang="zh-TW" b="1" dirty="0">
              <a:latin typeface="Taipei Sans TC Beta" pitchFamily="2" charset="-120"/>
              <a:ea typeface="Taipei Sans TC Beta" pitchFamily="2" charset="-120"/>
            </a:endParaRPr>
          </a:p>
          <a:p>
            <a:r>
              <a:rPr lang="en-US" altLang="zh-TW" dirty="0">
                <a:latin typeface="Taipei Sans TC Beta" pitchFamily="2" charset="-120"/>
                <a:ea typeface="Taipei Sans TC Beta" pitchFamily="2" charset="-120"/>
              </a:rPr>
              <a:t>	</a:t>
            </a:r>
            <a:r>
              <a:rPr lang="en-US" altLang="zh-TW" dirty="0" err="1">
                <a:latin typeface="Taipei Sans TC Beta" pitchFamily="2" charset="-120"/>
                <a:ea typeface="Taipei Sans TC Beta" pitchFamily="2" charset="-120"/>
              </a:rPr>
              <a:t>有參與遊戲式評量</a:t>
            </a:r>
            <a:r>
              <a:rPr lang="en-US" altLang="zh-TW" dirty="0">
                <a:latin typeface="Taipei Sans TC Beta" pitchFamily="2" charset="-120"/>
                <a:ea typeface="Taipei Sans TC Beta" pitchFamily="2" charset="-120"/>
              </a:rPr>
              <a:t>-</a:t>
            </a:r>
          </a:p>
          <a:p>
            <a:r>
              <a:rPr lang="en-US" altLang="zh-TW" dirty="0">
                <a:latin typeface="Taipei Sans TC Beta" pitchFamily="2" charset="-120"/>
                <a:ea typeface="Taipei Sans TC Beta" pitchFamily="2" charset="-120"/>
              </a:rPr>
              <a:t>		「</a:t>
            </a:r>
            <a:r>
              <a:rPr lang="en-US" altLang="zh-TW" dirty="0" err="1">
                <a:latin typeface="Taipei Sans TC Beta" pitchFamily="2" charset="-120"/>
                <a:ea typeface="Taipei Sans TC Beta" pitchFamily="2" charset="-120"/>
              </a:rPr>
              <a:t>有一點，</a:t>
            </a:r>
            <a:r>
              <a:rPr lang="en-US" altLang="zh-TW" b="1" dirty="0" err="1" smtClean="0">
                <a:latin typeface="Taipei Sans TC Beta" pitchFamily="2" charset="-120"/>
                <a:ea typeface="Taipei Sans TC Beta" pitchFamily="2" charset="-120"/>
              </a:rPr>
              <a:t>比較能回想起上次上課到底講了些甚麼</a:t>
            </a:r>
            <a:r>
              <a:rPr lang="en-US" altLang="zh-TW" b="1" dirty="0">
                <a:latin typeface="Taipei Sans TC Beta" pitchFamily="2" charset="-120"/>
                <a:ea typeface="Taipei Sans TC Beta" pitchFamily="2" charset="-120"/>
              </a:rPr>
              <a:t>！</a:t>
            </a:r>
            <a:r>
              <a:rPr lang="en-US" altLang="zh-TW" dirty="0">
                <a:latin typeface="Taipei Sans TC Beta" pitchFamily="2" charset="-120"/>
                <a:ea typeface="Taipei Sans TC Beta" pitchFamily="2" charset="-120"/>
              </a:rPr>
              <a:t>」</a:t>
            </a:r>
          </a:p>
          <a:p>
            <a:r>
              <a:rPr lang="en-US" altLang="zh-TW" dirty="0">
                <a:latin typeface="Taipei Sans TC Beta" pitchFamily="2" charset="-120"/>
                <a:ea typeface="Taipei Sans TC Beta" pitchFamily="2" charset="-120"/>
              </a:rPr>
              <a:t>		</a:t>
            </a:r>
            <a:r>
              <a:rPr lang="en-US" altLang="zh-TW" dirty="0" smtClean="0">
                <a:latin typeface="Taipei Sans TC Beta" pitchFamily="2" charset="-120"/>
                <a:ea typeface="Taipei Sans TC Beta" pitchFamily="2" charset="-120"/>
              </a:rPr>
              <a:t>				(</a:t>
            </a:r>
            <a:r>
              <a:rPr lang="en-US" altLang="zh-TW" dirty="0">
                <a:latin typeface="Taipei Sans TC Beta" pitchFamily="2" charset="-120"/>
                <a:ea typeface="Taipei Sans TC Beta" pitchFamily="2" charset="-120"/>
              </a:rPr>
              <a:t>訪SA190904)</a:t>
            </a:r>
            <a:endParaRPr lang="zh-TW" altLang="en-US" dirty="0">
              <a:latin typeface="Taipei Sans TC Beta" pitchFamily="2" charset="-120"/>
              <a:ea typeface="Taipei Sans TC Beta" pitchFamily="2" charset="-120"/>
            </a:endParaRPr>
          </a:p>
        </p:txBody>
      </p:sp>
      <p:pic>
        <p:nvPicPr>
          <p:cNvPr id="4" name="Picture 4" descr="D:\2019資工專題\吸管海膽\移動\1-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0175" y="4454187"/>
            <a:ext cx="2413629" cy="1706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2691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4637127" y="434459"/>
            <a:ext cx="244169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4400" dirty="0" smtClean="0">
                <a:latin typeface="Taipei Sans TC Beta" pitchFamily="2" charset="-120"/>
                <a:ea typeface="Taipei Sans TC Beta" pitchFamily="2" charset="-120"/>
              </a:rPr>
              <a:t>研究結果</a:t>
            </a:r>
            <a:endParaRPr lang="en-US" altLang="zh-TW" sz="4400" dirty="0" smtClean="0">
              <a:latin typeface="Taipei Sans TC Beta" pitchFamily="2" charset="-120"/>
              <a:ea typeface="Taipei Sans TC Beta" pitchFamily="2" charset="-12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2343705" y="1997839"/>
            <a:ext cx="748387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altLang="zh-TW" b="1" dirty="0" err="1">
                <a:latin typeface="Taipei Sans TC Beta" pitchFamily="2" charset="-120"/>
                <a:ea typeface="Taipei Sans TC Beta" pitchFamily="2" charset="-120"/>
              </a:rPr>
              <a:t>自信心</a:t>
            </a:r>
            <a:r>
              <a:rPr lang="en-US" altLang="zh-TW" b="1" dirty="0">
                <a:latin typeface="Taipei Sans TC Beta" pitchFamily="2" charset="-120"/>
                <a:ea typeface="Taipei Sans TC Beta" pitchFamily="2" charset="-120"/>
              </a:rPr>
              <a:t>(Confidence)</a:t>
            </a:r>
            <a:r>
              <a:rPr lang="zh-TW" altLang="zh-TW" b="1" dirty="0">
                <a:latin typeface="Taipei Sans TC Beta" pitchFamily="2" charset="-120"/>
                <a:ea typeface="Taipei Sans TC Beta" pitchFamily="2" charset="-120"/>
              </a:rPr>
              <a:t>：</a:t>
            </a:r>
          </a:p>
          <a:p>
            <a:r>
              <a:rPr lang="en-US" altLang="zh-TW" dirty="0">
                <a:latin typeface="Taipei Sans TC Beta" pitchFamily="2" charset="-120"/>
                <a:ea typeface="Taipei Sans TC Beta" pitchFamily="2" charset="-120"/>
              </a:rPr>
              <a:t>	</a:t>
            </a:r>
            <a:r>
              <a:rPr lang="zh-TW" altLang="en-US" dirty="0">
                <a:latin typeface="Taipei Sans TC Beta" pitchFamily="2" charset="-120"/>
                <a:ea typeface="Taipei Sans TC Beta" pitchFamily="2" charset="-120"/>
              </a:rPr>
              <a:t>未</a:t>
            </a:r>
            <a:r>
              <a:rPr lang="en-US" altLang="zh-TW" dirty="0" err="1">
                <a:latin typeface="Taipei Sans TC Beta" pitchFamily="2" charset="-120"/>
                <a:ea typeface="Taipei Sans TC Beta" pitchFamily="2" charset="-120"/>
              </a:rPr>
              <a:t>參與遊戲式評量</a:t>
            </a:r>
            <a:r>
              <a:rPr lang="en-US" altLang="zh-TW" dirty="0">
                <a:latin typeface="Taipei Sans TC Beta" pitchFamily="2" charset="-120"/>
                <a:ea typeface="Taipei Sans TC Beta" pitchFamily="2" charset="-120"/>
              </a:rPr>
              <a:t>-</a:t>
            </a:r>
          </a:p>
          <a:p>
            <a:r>
              <a:rPr lang="en-US" altLang="zh-TW" dirty="0">
                <a:latin typeface="Taipei Sans TC Beta" pitchFamily="2" charset="-120"/>
                <a:ea typeface="Taipei Sans TC Beta" pitchFamily="2" charset="-120"/>
              </a:rPr>
              <a:t>		「</a:t>
            </a:r>
            <a:r>
              <a:rPr lang="en-US" altLang="zh-TW" b="1" dirty="0" err="1">
                <a:latin typeface="Taipei Sans TC Beta" pitchFamily="2" charset="-120"/>
                <a:ea typeface="Taipei Sans TC Beta" pitchFamily="2" charset="-120"/>
              </a:rPr>
              <a:t>比同學學的多一點，很有成就感</a:t>
            </a:r>
            <a:r>
              <a:rPr lang="en-US" altLang="zh-TW" b="1" dirty="0" smtClean="0">
                <a:latin typeface="Taipei Sans TC Beta" pitchFamily="2" charset="-120"/>
                <a:ea typeface="Taipei Sans TC Beta" pitchFamily="2" charset="-120"/>
              </a:rPr>
              <a:t>。</a:t>
            </a:r>
            <a:r>
              <a:rPr lang="en-US" altLang="zh-TW" dirty="0" smtClean="0">
                <a:latin typeface="Taipei Sans TC Beta" pitchFamily="2" charset="-120"/>
                <a:ea typeface="Taipei Sans TC Beta" pitchFamily="2" charset="-120"/>
              </a:rPr>
              <a:t>」						(</a:t>
            </a:r>
            <a:r>
              <a:rPr lang="en-US" altLang="zh-TW" dirty="0">
                <a:latin typeface="Taipei Sans TC Beta" pitchFamily="2" charset="-120"/>
                <a:ea typeface="Taipei Sans TC Beta" pitchFamily="2" charset="-120"/>
              </a:rPr>
              <a:t>訪SE190904)</a:t>
            </a:r>
          </a:p>
          <a:p>
            <a:r>
              <a:rPr lang="en-US" altLang="zh-TW" dirty="0">
                <a:latin typeface="Taipei Sans TC Beta" pitchFamily="2" charset="-120"/>
                <a:ea typeface="Taipei Sans TC Beta" pitchFamily="2" charset="-120"/>
              </a:rPr>
              <a:t>	</a:t>
            </a:r>
            <a:r>
              <a:rPr lang="zh-TW" altLang="en-US" dirty="0">
                <a:latin typeface="Taipei Sans TC Beta" pitchFamily="2" charset="-120"/>
                <a:ea typeface="Taipei Sans TC Beta" pitchFamily="2" charset="-120"/>
              </a:rPr>
              <a:t>有參與遊戲式評量</a:t>
            </a:r>
            <a:r>
              <a:rPr lang="en-US" altLang="zh-TW" dirty="0">
                <a:latin typeface="Taipei Sans TC Beta" pitchFamily="2" charset="-120"/>
                <a:ea typeface="Taipei Sans TC Beta" pitchFamily="2" charset="-120"/>
              </a:rPr>
              <a:t>-</a:t>
            </a:r>
          </a:p>
          <a:p>
            <a:r>
              <a:rPr lang="en-US" altLang="zh-TW" dirty="0">
                <a:latin typeface="Taipei Sans TC Beta" pitchFamily="2" charset="-120"/>
                <a:ea typeface="Taipei Sans TC Beta" pitchFamily="2" charset="-120"/>
              </a:rPr>
              <a:t>		</a:t>
            </a:r>
            <a:r>
              <a:rPr lang="zh-TW" altLang="zh-TW" dirty="0">
                <a:latin typeface="Taipei Sans TC Beta" pitchFamily="2" charset="-120"/>
                <a:ea typeface="Taipei Sans TC Beta" pitchFamily="2" charset="-120"/>
              </a:rPr>
              <a:t>「破關的時候，很有成就感。</a:t>
            </a:r>
            <a:r>
              <a:rPr lang="zh-TW" altLang="zh-TW" dirty="0" smtClean="0">
                <a:latin typeface="Taipei Sans TC Beta" pitchFamily="2" charset="-120"/>
                <a:ea typeface="Taipei Sans TC Beta" pitchFamily="2" charset="-120"/>
              </a:rPr>
              <a:t>」</a:t>
            </a:r>
            <a:endParaRPr lang="en-US" altLang="zh-TW" dirty="0">
              <a:latin typeface="Taipei Sans TC Beta" pitchFamily="2" charset="-120"/>
              <a:ea typeface="Taipei Sans TC Beta" pitchFamily="2" charset="-120"/>
            </a:endParaRPr>
          </a:p>
          <a:p>
            <a:r>
              <a:rPr lang="en-US" altLang="zh-TW" dirty="0" smtClean="0">
                <a:latin typeface="Taipei Sans TC Beta" pitchFamily="2" charset="-120"/>
                <a:ea typeface="Taipei Sans TC Beta" pitchFamily="2" charset="-120"/>
              </a:rPr>
              <a:t>				(</a:t>
            </a:r>
            <a:r>
              <a:rPr lang="zh-TW" altLang="zh-TW" dirty="0">
                <a:latin typeface="Taipei Sans TC Beta" pitchFamily="2" charset="-120"/>
                <a:ea typeface="Taipei Sans TC Beta" pitchFamily="2" charset="-120"/>
              </a:rPr>
              <a:t>訪</a:t>
            </a:r>
            <a:r>
              <a:rPr lang="en-US" altLang="zh-TW" dirty="0">
                <a:latin typeface="Taipei Sans TC Beta" pitchFamily="2" charset="-120"/>
                <a:ea typeface="Taipei Sans TC Beta" pitchFamily="2" charset="-120"/>
              </a:rPr>
              <a:t>SB190904)</a:t>
            </a:r>
            <a:endParaRPr lang="zh-TW" altLang="zh-TW" dirty="0">
              <a:latin typeface="Taipei Sans TC Beta" pitchFamily="2" charset="-120"/>
              <a:ea typeface="Taipei Sans TC Beta" pitchFamily="2" charset="-120"/>
            </a:endParaRPr>
          </a:p>
          <a:p>
            <a:r>
              <a:rPr lang="en-US" altLang="zh-TW" dirty="0">
                <a:latin typeface="Taipei Sans TC Beta" pitchFamily="2" charset="-120"/>
                <a:ea typeface="Taipei Sans TC Beta" pitchFamily="2" charset="-120"/>
              </a:rPr>
              <a:t>		</a:t>
            </a:r>
            <a:r>
              <a:rPr lang="zh-TW" altLang="zh-TW" dirty="0">
                <a:latin typeface="Taipei Sans TC Beta" pitchFamily="2" charset="-120"/>
                <a:ea typeface="Taipei Sans TC Beta" pitchFamily="2" charset="-120"/>
              </a:rPr>
              <a:t>「</a:t>
            </a:r>
            <a:r>
              <a:rPr lang="zh-TW" altLang="zh-TW" b="1" dirty="0">
                <a:latin typeface="Taipei Sans TC Beta" pitchFamily="2" charset="-120"/>
                <a:ea typeface="Taipei Sans TC Beta" pitchFamily="2" charset="-120"/>
              </a:rPr>
              <a:t>答對題目的時候，很有成就感。</a:t>
            </a:r>
            <a:r>
              <a:rPr lang="zh-TW" altLang="zh-TW" dirty="0" smtClean="0">
                <a:latin typeface="Taipei Sans TC Beta" pitchFamily="2" charset="-120"/>
                <a:ea typeface="Taipei Sans TC Beta" pitchFamily="2" charset="-120"/>
              </a:rPr>
              <a:t>」</a:t>
            </a:r>
            <a:endParaRPr lang="en-US" altLang="zh-TW" dirty="0" smtClean="0">
              <a:latin typeface="Taipei Sans TC Beta" pitchFamily="2" charset="-120"/>
              <a:ea typeface="Taipei Sans TC Beta" pitchFamily="2" charset="-120"/>
            </a:endParaRPr>
          </a:p>
          <a:p>
            <a:r>
              <a:rPr lang="en-US" altLang="zh-TW" dirty="0" smtClean="0">
                <a:latin typeface="Taipei Sans TC Beta" pitchFamily="2" charset="-120"/>
                <a:ea typeface="Taipei Sans TC Beta" pitchFamily="2" charset="-120"/>
              </a:rPr>
              <a:t>				(</a:t>
            </a:r>
            <a:r>
              <a:rPr lang="zh-TW" altLang="zh-TW" dirty="0">
                <a:latin typeface="Taipei Sans TC Beta" pitchFamily="2" charset="-120"/>
                <a:ea typeface="Taipei Sans TC Beta" pitchFamily="2" charset="-120"/>
              </a:rPr>
              <a:t>訪</a:t>
            </a:r>
            <a:r>
              <a:rPr lang="en-US" altLang="zh-TW" dirty="0">
                <a:latin typeface="Taipei Sans TC Beta" pitchFamily="2" charset="-120"/>
                <a:ea typeface="Taipei Sans TC Beta" pitchFamily="2" charset="-120"/>
              </a:rPr>
              <a:t>SC190904)</a:t>
            </a:r>
            <a:endParaRPr lang="zh-TW" altLang="zh-TW" dirty="0">
              <a:latin typeface="Taipei Sans TC Beta" pitchFamily="2" charset="-120"/>
              <a:ea typeface="Taipei Sans TC Beta" pitchFamily="2" charset="-120"/>
            </a:endParaRPr>
          </a:p>
          <a:p>
            <a:endParaRPr lang="en-US" altLang="zh-TW" dirty="0"/>
          </a:p>
        </p:txBody>
      </p:sp>
      <p:pic>
        <p:nvPicPr>
          <p:cNvPr id="5" name="Picture 2" descr="D:\2019資工專題\吸管海膽\移動\1-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12991" y="4419600"/>
            <a:ext cx="2082609" cy="1585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6116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4637127" y="434459"/>
            <a:ext cx="244169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4400" dirty="0" smtClean="0">
                <a:latin typeface="Taipei Sans TC Beta" pitchFamily="2" charset="-120"/>
                <a:ea typeface="Taipei Sans TC Beta" pitchFamily="2" charset="-120"/>
              </a:rPr>
              <a:t>研究結果</a:t>
            </a:r>
            <a:endParaRPr lang="en-US" altLang="zh-TW" sz="4400" dirty="0" smtClean="0">
              <a:latin typeface="Taipei Sans TC Beta" pitchFamily="2" charset="-120"/>
              <a:ea typeface="Taipei Sans TC Beta" pitchFamily="2" charset="-12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2325949" y="2274838"/>
            <a:ext cx="763479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zh-TW" altLang="zh-TW" b="1" dirty="0">
                <a:latin typeface="Taipei Sans TC Beta" pitchFamily="2" charset="-120"/>
                <a:ea typeface="Taipei Sans TC Beta" pitchFamily="2" charset="-120"/>
              </a:rPr>
              <a:t>滿足感</a:t>
            </a:r>
            <a:r>
              <a:rPr lang="en-US" altLang="zh-TW" b="1" dirty="0">
                <a:latin typeface="Taipei Sans TC Beta" pitchFamily="2" charset="-120"/>
                <a:ea typeface="Taipei Sans TC Beta" pitchFamily="2" charset="-120"/>
              </a:rPr>
              <a:t>(Satisfaction)</a:t>
            </a:r>
            <a:r>
              <a:rPr lang="zh-TW" altLang="zh-TW" b="1" dirty="0">
                <a:latin typeface="Taipei Sans TC Beta" pitchFamily="2" charset="-120"/>
                <a:ea typeface="Taipei Sans TC Beta" pitchFamily="2" charset="-120"/>
              </a:rPr>
              <a:t>：</a:t>
            </a:r>
            <a:endParaRPr lang="zh-TW" altLang="zh-TW" dirty="0">
              <a:latin typeface="Taipei Sans TC Beta" pitchFamily="2" charset="-120"/>
              <a:ea typeface="Taipei Sans TC Beta" pitchFamily="2" charset="-120"/>
            </a:endParaRPr>
          </a:p>
          <a:p>
            <a:r>
              <a:rPr lang="en-US" altLang="zh-TW" dirty="0">
                <a:latin typeface="Taipei Sans TC Beta" pitchFamily="2" charset="-120"/>
                <a:ea typeface="Taipei Sans TC Beta" pitchFamily="2" charset="-120"/>
              </a:rPr>
              <a:t>	</a:t>
            </a:r>
            <a:r>
              <a:rPr lang="en-US" altLang="zh-TW" dirty="0" err="1">
                <a:latin typeface="Taipei Sans TC Beta" pitchFamily="2" charset="-120"/>
                <a:ea typeface="Taipei Sans TC Beta" pitchFamily="2" charset="-120"/>
              </a:rPr>
              <a:t>未參與遊戲式評量</a:t>
            </a:r>
            <a:r>
              <a:rPr lang="en-US" altLang="zh-TW" dirty="0">
                <a:latin typeface="Taipei Sans TC Beta" pitchFamily="2" charset="-120"/>
                <a:ea typeface="Taipei Sans TC Beta" pitchFamily="2" charset="-120"/>
              </a:rPr>
              <a:t>-</a:t>
            </a:r>
          </a:p>
          <a:p>
            <a:r>
              <a:rPr lang="en-US" altLang="zh-TW" dirty="0">
                <a:latin typeface="Taipei Sans TC Beta" pitchFamily="2" charset="-120"/>
                <a:ea typeface="Taipei Sans TC Beta" pitchFamily="2" charset="-120"/>
              </a:rPr>
              <a:t>		</a:t>
            </a:r>
            <a:r>
              <a:rPr lang="zh-TW" altLang="zh-TW" dirty="0">
                <a:latin typeface="Taipei Sans TC Beta" pitchFamily="2" charset="-120"/>
                <a:ea typeface="Taipei Sans TC Beta" pitchFamily="2" charset="-120"/>
              </a:rPr>
              <a:t>「老師，數位學伴的老師教的東西都是我們還沒學</a:t>
            </a:r>
            <a:r>
              <a:rPr lang="zh-TW" altLang="zh-TW" dirty="0" smtClean="0">
                <a:latin typeface="Taipei Sans TC Beta" pitchFamily="2" charset="-120"/>
                <a:ea typeface="Taipei Sans TC Beta" pitchFamily="2" charset="-120"/>
              </a:rPr>
              <a:t>到</a:t>
            </a:r>
            <a:r>
              <a:rPr lang="en-US" altLang="zh-TW" dirty="0" smtClean="0">
                <a:latin typeface="Taipei Sans TC Beta" pitchFamily="2" charset="-120"/>
                <a:ea typeface="Taipei Sans TC Beta" pitchFamily="2" charset="-120"/>
              </a:rPr>
              <a:t>			</a:t>
            </a:r>
            <a:r>
              <a:rPr lang="zh-TW" altLang="zh-TW" dirty="0" smtClean="0">
                <a:latin typeface="Taipei Sans TC Beta" pitchFamily="2" charset="-120"/>
                <a:ea typeface="Taipei Sans TC Beta" pitchFamily="2" charset="-120"/>
              </a:rPr>
              <a:t>的</a:t>
            </a:r>
            <a:r>
              <a:rPr lang="zh-TW" altLang="zh-TW" dirty="0">
                <a:latin typeface="Taipei Sans TC Beta" pitchFamily="2" charset="-120"/>
                <a:ea typeface="Taipei Sans TC Beta" pitchFamily="2" charset="-120"/>
              </a:rPr>
              <a:t>，</a:t>
            </a:r>
            <a:r>
              <a:rPr lang="zh-TW" altLang="zh-TW" dirty="0" smtClean="0">
                <a:latin typeface="Taipei Sans TC Beta" pitchFamily="2" charset="-120"/>
                <a:ea typeface="Taipei Sans TC Beta" pitchFamily="2" charset="-120"/>
              </a:rPr>
              <a:t>那老師</a:t>
            </a:r>
            <a:r>
              <a:rPr lang="zh-TW" altLang="zh-TW" dirty="0">
                <a:latin typeface="Taipei Sans TC Beta" pitchFamily="2" charset="-120"/>
                <a:ea typeface="Taipei Sans TC Beta" pitchFamily="2" charset="-120"/>
              </a:rPr>
              <a:t>，學校的老師在教的時候就比較容易</a:t>
            </a:r>
            <a:r>
              <a:rPr lang="zh-TW" altLang="zh-TW" dirty="0" smtClean="0">
                <a:latin typeface="Taipei Sans TC Beta" pitchFamily="2" charset="-120"/>
                <a:ea typeface="Taipei Sans TC Beta" pitchFamily="2" charset="-120"/>
              </a:rPr>
              <a:t>了解</a:t>
            </a:r>
            <a:r>
              <a:rPr lang="zh-TW" altLang="zh-TW" dirty="0">
                <a:latin typeface="Taipei Sans TC Beta" pitchFamily="2" charset="-120"/>
                <a:ea typeface="Taipei Sans TC Beta" pitchFamily="2" charset="-120"/>
              </a:rPr>
              <a:t>。</a:t>
            </a:r>
            <a:r>
              <a:rPr lang="zh-TW" altLang="zh-TW" dirty="0" smtClean="0">
                <a:latin typeface="Taipei Sans TC Beta" pitchFamily="2" charset="-120"/>
                <a:ea typeface="Taipei Sans TC Beta" pitchFamily="2" charset="-120"/>
              </a:rPr>
              <a:t>」</a:t>
            </a:r>
            <a:endParaRPr lang="en-US" altLang="zh-TW" dirty="0" smtClean="0">
              <a:latin typeface="Taipei Sans TC Beta" pitchFamily="2" charset="-120"/>
              <a:ea typeface="Taipei Sans TC Beta" pitchFamily="2" charset="-120"/>
            </a:endParaRPr>
          </a:p>
          <a:p>
            <a:r>
              <a:rPr lang="en-US" altLang="zh-TW" dirty="0">
                <a:latin typeface="Taipei Sans TC Beta" pitchFamily="2" charset="-120"/>
                <a:ea typeface="Taipei Sans TC Beta" pitchFamily="2" charset="-120"/>
              </a:rPr>
              <a:t>	</a:t>
            </a:r>
            <a:r>
              <a:rPr lang="en-US" altLang="zh-TW" dirty="0" smtClean="0">
                <a:latin typeface="Taipei Sans TC Beta" pitchFamily="2" charset="-120"/>
                <a:ea typeface="Taipei Sans TC Beta" pitchFamily="2" charset="-120"/>
              </a:rPr>
              <a:t>					(</a:t>
            </a:r>
            <a:r>
              <a:rPr lang="zh-TW" altLang="zh-TW" dirty="0">
                <a:latin typeface="Taipei Sans TC Beta" pitchFamily="2" charset="-120"/>
                <a:ea typeface="Taipei Sans TC Beta" pitchFamily="2" charset="-120"/>
              </a:rPr>
              <a:t>訪</a:t>
            </a:r>
            <a:r>
              <a:rPr lang="en-US" altLang="zh-TW" dirty="0">
                <a:latin typeface="Taipei Sans TC Beta" pitchFamily="2" charset="-120"/>
                <a:ea typeface="Taipei Sans TC Beta" pitchFamily="2" charset="-120"/>
              </a:rPr>
              <a:t>SF190904)</a:t>
            </a:r>
            <a:endParaRPr lang="zh-TW" altLang="zh-TW" dirty="0">
              <a:latin typeface="Taipei Sans TC Beta" pitchFamily="2" charset="-120"/>
              <a:ea typeface="Taipei Sans TC Beta" pitchFamily="2" charset="-120"/>
            </a:endParaRPr>
          </a:p>
          <a:p>
            <a:r>
              <a:rPr lang="en-US" altLang="zh-TW" dirty="0">
                <a:latin typeface="Taipei Sans TC Beta" pitchFamily="2" charset="-120"/>
                <a:ea typeface="Taipei Sans TC Beta" pitchFamily="2" charset="-120"/>
              </a:rPr>
              <a:t>	</a:t>
            </a:r>
            <a:r>
              <a:rPr lang="en-US" altLang="zh-TW" dirty="0" err="1">
                <a:latin typeface="Taipei Sans TC Beta" pitchFamily="2" charset="-120"/>
                <a:ea typeface="Taipei Sans TC Beta" pitchFamily="2" charset="-120"/>
              </a:rPr>
              <a:t>有參與遊戲式評量</a:t>
            </a:r>
            <a:r>
              <a:rPr lang="en-US" altLang="zh-TW" dirty="0">
                <a:latin typeface="Taipei Sans TC Beta" pitchFamily="2" charset="-120"/>
                <a:ea typeface="Taipei Sans TC Beta" pitchFamily="2" charset="-120"/>
              </a:rPr>
              <a:t>-</a:t>
            </a:r>
          </a:p>
          <a:p>
            <a:r>
              <a:rPr lang="en-US" altLang="zh-TW" dirty="0">
                <a:latin typeface="Taipei Sans TC Beta" pitchFamily="2" charset="-120"/>
                <a:ea typeface="Taipei Sans TC Beta" pitchFamily="2" charset="-120"/>
              </a:rPr>
              <a:t>		</a:t>
            </a:r>
            <a:r>
              <a:rPr lang="zh-TW" altLang="zh-TW" dirty="0">
                <a:latin typeface="Taipei Sans TC Beta" pitchFamily="2" charset="-120"/>
                <a:ea typeface="Taipei Sans TC Beta" pitchFamily="2" charset="-120"/>
              </a:rPr>
              <a:t>「答題的那個</a:t>
            </a:r>
            <a:r>
              <a:rPr lang="zh-TW" altLang="zh-TW" b="1" dirty="0">
                <a:latin typeface="Taipei Sans TC Beta" pitchFamily="2" charset="-120"/>
                <a:ea typeface="Taipei Sans TC Beta" pitchFamily="2" charset="-120"/>
              </a:rPr>
              <a:t>遊戲讓我更加願意去學習</a:t>
            </a:r>
            <a:r>
              <a:rPr lang="zh-TW" altLang="zh-TW" dirty="0">
                <a:latin typeface="Taipei Sans TC Beta" pitchFamily="2" charset="-120"/>
                <a:ea typeface="Taipei Sans TC Beta" pitchFamily="2" charset="-120"/>
              </a:rPr>
              <a:t>。</a:t>
            </a:r>
            <a:r>
              <a:rPr lang="zh-TW" altLang="zh-TW" dirty="0" smtClean="0">
                <a:latin typeface="Taipei Sans TC Beta" pitchFamily="2" charset="-120"/>
                <a:ea typeface="Taipei Sans TC Beta" pitchFamily="2" charset="-120"/>
              </a:rPr>
              <a:t>」</a:t>
            </a:r>
            <a:endParaRPr lang="en-US" altLang="zh-TW" dirty="0" smtClean="0">
              <a:latin typeface="Taipei Sans TC Beta" pitchFamily="2" charset="-120"/>
              <a:ea typeface="Taipei Sans TC Beta" pitchFamily="2" charset="-120"/>
            </a:endParaRPr>
          </a:p>
          <a:p>
            <a:r>
              <a:rPr lang="en-US" altLang="zh-TW" dirty="0" smtClean="0">
                <a:latin typeface="Taipei Sans TC Beta" pitchFamily="2" charset="-120"/>
                <a:ea typeface="Taipei Sans TC Beta" pitchFamily="2" charset="-120"/>
              </a:rPr>
              <a:t>					(</a:t>
            </a:r>
            <a:r>
              <a:rPr lang="zh-TW" altLang="zh-TW" dirty="0" smtClean="0">
                <a:latin typeface="Taipei Sans TC Beta" pitchFamily="2" charset="-120"/>
                <a:ea typeface="Taipei Sans TC Beta" pitchFamily="2" charset="-120"/>
              </a:rPr>
              <a:t>訪</a:t>
            </a:r>
            <a:r>
              <a:rPr lang="en-US" altLang="zh-TW" dirty="0" smtClean="0">
                <a:latin typeface="Taipei Sans TC Beta" pitchFamily="2" charset="-120"/>
                <a:ea typeface="Taipei Sans TC Beta" pitchFamily="2" charset="-120"/>
              </a:rPr>
              <a:t>SB190904</a:t>
            </a:r>
            <a:r>
              <a:rPr lang="en-US" altLang="zh-TW" dirty="0">
                <a:latin typeface="Taipei Sans TC Beta" pitchFamily="2" charset="-120"/>
                <a:ea typeface="Taipei Sans TC Beta" pitchFamily="2" charset="-120"/>
              </a:rPr>
              <a:t>)</a:t>
            </a:r>
            <a:endParaRPr lang="zh-TW" altLang="zh-TW" dirty="0">
              <a:latin typeface="Taipei Sans TC Beta" pitchFamily="2" charset="-120"/>
              <a:ea typeface="Taipei Sans TC Beta" pitchFamily="2" charset="-120"/>
            </a:endParaRPr>
          </a:p>
        </p:txBody>
      </p:sp>
      <p:pic>
        <p:nvPicPr>
          <p:cNvPr id="4" name="Picture 4" descr="D:\2019資工專題\吸管海膽\移動\1-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98164" y="4560867"/>
            <a:ext cx="2373636" cy="1706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4735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="" xmlns:a16="http://schemas.microsoft.com/office/drawing/2014/main" id="{B12576AE-22D0-4C92-B346-09B70DFAB68C}"/>
              </a:ext>
            </a:extLst>
          </p:cNvPr>
          <p:cNvGrpSpPr/>
          <p:nvPr/>
        </p:nvGrpSpPr>
        <p:grpSpPr>
          <a:xfrm flipH="1">
            <a:off x="4368342" y="3253750"/>
            <a:ext cx="7965748" cy="3647280"/>
            <a:chOff x="-16275" y="2464532"/>
            <a:chExt cx="6472597" cy="2736304"/>
          </a:xfrm>
        </p:grpSpPr>
        <p:pic>
          <p:nvPicPr>
            <p:cNvPr id="3" name="图片 2">
              <a:extLst>
                <a:ext uri="{FF2B5EF4-FFF2-40B4-BE49-F238E27FC236}">
                  <a16:creationId xmlns="" xmlns:a16="http://schemas.microsoft.com/office/drawing/2014/main" id="{1879D8C0-FCA8-4EF1-9200-5175FECFBC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3093"/>
            <a:stretch/>
          </p:blipFill>
          <p:spPr>
            <a:xfrm flipH="1">
              <a:off x="3059832" y="3724672"/>
              <a:ext cx="3396490" cy="1476164"/>
            </a:xfrm>
            <a:prstGeom prst="rect">
              <a:avLst/>
            </a:prstGeom>
          </p:spPr>
        </p:pic>
        <p:pic>
          <p:nvPicPr>
            <p:cNvPr id="4" name="图片 3">
              <a:extLst>
                <a:ext uri="{FF2B5EF4-FFF2-40B4-BE49-F238E27FC236}">
                  <a16:creationId xmlns="" xmlns:a16="http://schemas.microsoft.com/office/drawing/2014/main" id="{F5AA8ED8-F849-41C5-A3DA-6EEFAF26FF0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 flipV="1">
              <a:off x="-16275" y="2464532"/>
              <a:ext cx="4260586" cy="2736304"/>
            </a:xfrm>
            <a:prstGeom prst="rect">
              <a:avLst/>
            </a:prstGeom>
          </p:spPr>
        </p:pic>
        <p:sp>
          <p:nvSpPr>
            <p:cNvPr id="5" name="等腰三角形 4">
              <a:extLst>
                <a:ext uri="{FF2B5EF4-FFF2-40B4-BE49-F238E27FC236}">
                  <a16:creationId xmlns="" xmlns:a16="http://schemas.microsoft.com/office/drawing/2014/main" id="{C0F7ED83-839E-4F68-A972-81B96D6CC1BA}"/>
                </a:ext>
              </a:extLst>
            </p:cNvPr>
            <p:cNvSpPr/>
            <p:nvPr/>
          </p:nvSpPr>
          <p:spPr>
            <a:xfrm>
              <a:off x="5544108" y="4659034"/>
              <a:ext cx="791507" cy="486054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882" tIns="60941" rIns="121882" bIns="6094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sz="2399"/>
            </a:p>
          </p:txBody>
        </p:sp>
      </p:grpSp>
      <p:sp>
        <p:nvSpPr>
          <p:cNvPr id="10" name="Text Placeholder 3">
            <a:extLst>
              <a:ext uri="{FF2B5EF4-FFF2-40B4-BE49-F238E27FC236}">
                <a16:creationId xmlns="" xmlns:a16="http://schemas.microsoft.com/office/drawing/2014/main" id="{09F46A30-17B7-4E15-8D54-59FA5E914290}"/>
              </a:ext>
            </a:extLst>
          </p:cNvPr>
          <p:cNvSpPr txBox="1">
            <a:spLocks/>
          </p:cNvSpPr>
          <p:nvPr/>
        </p:nvSpPr>
        <p:spPr>
          <a:xfrm>
            <a:off x="2263972" y="2186222"/>
            <a:ext cx="1869102" cy="1764009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>
            <a:lvl1pPr marL="0" indent="0" algn="ctr">
              <a:buNone/>
              <a:defRPr sz="2800" b="1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>
              <a:spcBef>
                <a:spcPct val="20000"/>
              </a:spcBef>
              <a:defRPr/>
            </a:pPr>
            <a:r>
              <a:rPr lang="en-US" sz="11463" dirty="0" smtClean="0">
                <a:solidFill>
                  <a:schemeClr val="accent1"/>
                </a:solidFill>
                <a:latin typeface="方正姚体" panose="02010601030101010101" pitchFamily="2" charset="-122"/>
                <a:ea typeface="方正姚体" panose="02010601030101010101" pitchFamily="2" charset="-122"/>
                <a:cs typeface="Arial" panose="020B0604020202020204" pitchFamily="34" charset="0"/>
              </a:rPr>
              <a:t>0</a:t>
            </a:r>
            <a:r>
              <a:rPr lang="en-US" altLang="zh-TW" sz="11463" dirty="0" smtClean="0">
                <a:solidFill>
                  <a:schemeClr val="accent1"/>
                </a:solidFill>
                <a:latin typeface="方正姚体" panose="02010601030101010101" pitchFamily="2" charset="-122"/>
                <a:ea typeface="方正姚体" panose="02010601030101010101" pitchFamily="2" charset="-122"/>
                <a:cs typeface="Arial" panose="020B0604020202020204" pitchFamily="34" charset="0"/>
              </a:rPr>
              <a:t>5</a:t>
            </a:r>
            <a:endParaRPr lang="en-US" sz="11463" dirty="0">
              <a:solidFill>
                <a:schemeClr val="accent1"/>
              </a:solidFill>
              <a:latin typeface="方正姚体" panose="02010601030101010101" pitchFamily="2" charset="-122"/>
              <a:ea typeface="方正姚体" panose="02010601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="" xmlns:a16="http://schemas.microsoft.com/office/drawing/2014/main" id="{0CFF755E-4A00-43C1-BF67-35BD74B50749}"/>
              </a:ext>
            </a:extLst>
          </p:cNvPr>
          <p:cNvSpPr txBox="1"/>
          <p:nvPr/>
        </p:nvSpPr>
        <p:spPr>
          <a:xfrm>
            <a:off x="3669371" y="2913025"/>
            <a:ext cx="3886590" cy="814554"/>
          </a:xfrm>
          <a:prstGeom prst="rect">
            <a:avLst/>
          </a:prstGeom>
          <a:noFill/>
        </p:spPr>
        <p:txBody>
          <a:bodyPr wrap="square" lIns="91412" tIns="45706" rIns="91412" bIns="45706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TW" altLang="en-US" sz="4000" dirty="0" smtClean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問題與討論</a:t>
            </a:r>
            <a:endParaRPr lang="zh-CN" altLang="en-US" sz="4000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2" name="Straight Connector 13">
            <a:extLst>
              <a:ext uri="{FF2B5EF4-FFF2-40B4-BE49-F238E27FC236}">
                <a16:creationId xmlns="" xmlns:a16="http://schemas.microsoft.com/office/drawing/2014/main" id="{636AF9E6-3605-4777-92E2-21823906F3D5}"/>
              </a:ext>
            </a:extLst>
          </p:cNvPr>
          <p:cNvCxnSpPr/>
          <p:nvPr/>
        </p:nvCxnSpPr>
        <p:spPr>
          <a:xfrm flipH="1">
            <a:off x="1885" y="4110075"/>
            <a:ext cx="6329992" cy="0"/>
          </a:xfrm>
          <a:prstGeom prst="line">
            <a:avLst/>
          </a:prstGeom>
          <a:ln w="19050" cap="sq">
            <a:solidFill>
              <a:schemeClr val="accent3"/>
            </a:solidFill>
            <a:prstDash val="solid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7159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1" grpId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 txBox="1">
            <a:spLocks/>
          </p:cNvSpPr>
          <p:nvPr/>
        </p:nvSpPr>
        <p:spPr>
          <a:xfrm>
            <a:off x="3825240" y="503238"/>
            <a:ext cx="3962400" cy="1143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dirty="0" smtClean="0">
                <a:latin typeface="Taipei Sans TC Beta" pitchFamily="2" charset="-120"/>
                <a:ea typeface="Taipei Sans TC Beta" pitchFamily="2" charset="-120"/>
              </a:rPr>
              <a:t>問題與討論</a:t>
            </a:r>
            <a:endParaRPr lang="zh-TW" altLang="en-US" dirty="0">
              <a:latin typeface="Taipei Sans TC Beta" pitchFamily="2" charset="-120"/>
              <a:ea typeface="Taipei Sans TC Beta" pitchFamily="2" charset="-120"/>
            </a:endParaRPr>
          </a:p>
        </p:txBody>
      </p:sp>
      <p:pic>
        <p:nvPicPr>
          <p:cNvPr id="4098" name="Picture 2" descr="D:\2019資工專題\簡報\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319" y="1828800"/>
            <a:ext cx="4907930" cy="4607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矩形 5"/>
          <p:cNvSpPr/>
          <p:nvPr/>
        </p:nvSpPr>
        <p:spPr>
          <a:xfrm>
            <a:off x="7418567" y="1778486"/>
            <a:ext cx="407901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ipei Sans TC Beta" pitchFamily="2" charset="-120"/>
                <a:ea typeface="Taipei Sans TC Beta" pitchFamily="2" charset="-120"/>
              </a:rPr>
              <a:t>問題</a:t>
            </a:r>
            <a:r>
              <a:rPr lang="zh-TW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ipei Sans TC Beta" pitchFamily="2" charset="-120"/>
                <a:ea typeface="Taipei Sans TC Beta" pitchFamily="2" charset="-120"/>
              </a:rPr>
              <a:t>：</a:t>
            </a:r>
            <a:r>
              <a:rPr lang="zh-TW" altLang="en-US" dirty="0">
                <a:latin typeface="Taipei Sans TC Beta" pitchFamily="2" charset="-120"/>
                <a:ea typeface="Taipei Sans TC Beta" pitchFamily="2" charset="-120"/>
              </a:rPr>
              <a:t>中心翻轉問題</a:t>
            </a:r>
            <a:endParaRPr lang="en-US" altLang="zh-TW" dirty="0" smtClean="0">
              <a:latin typeface="Taipei Sans TC Beta" pitchFamily="2" charset="-120"/>
              <a:ea typeface="Taipei Sans TC Beta" pitchFamily="2" charset="-120"/>
            </a:endParaRPr>
          </a:p>
          <a:p>
            <a:r>
              <a:rPr lang="zh-TW" alt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ipei Sans TC Beta" pitchFamily="2" charset="-120"/>
                <a:ea typeface="Taipei Sans TC Beta" pitchFamily="2" charset="-120"/>
              </a:rPr>
              <a:t>解決方式：</a:t>
            </a:r>
            <a:r>
              <a:rPr lang="zh-TW" altLang="en-US" dirty="0" smtClean="0">
                <a:latin typeface="Taipei Sans TC Beta" pitchFamily="2" charset="-120"/>
                <a:ea typeface="Taipei Sans TC Beta" pitchFamily="2" charset="-120"/>
              </a:rPr>
              <a:t>使用</a:t>
            </a:r>
            <a:r>
              <a:rPr lang="en-US" altLang="zh-TW" dirty="0">
                <a:latin typeface="Taipei Sans TC Beta" pitchFamily="2" charset="-120"/>
                <a:ea typeface="Taipei Sans TC Beta" pitchFamily="2" charset="-120"/>
              </a:rPr>
              <a:t>Unity</a:t>
            </a:r>
            <a:r>
              <a:rPr lang="zh-TW" altLang="en-US" dirty="0">
                <a:latin typeface="Taipei Sans TC Beta" pitchFamily="2" charset="-120"/>
                <a:ea typeface="Taipei Sans TC Beta" pitchFamily="2" charset="-120"/>
              </a:rPr>
              <a:t>的</a:t>
            </a:r>
            <a:r>
              <a:rPr lang="en-US" altLang="zh-TW" dirty="0">
                <a:latin typeface="Taipei Sans TC Beta" pitchFamily="2" charset="-120"/>
                <a:ea typeface="Taipei Sans TC Beta" pitchFamily="2" charset="-120"/>
              </a:rPr>
              <a:t>Sprite Editor</a:t>
            </a:r>
            <a:r>
              <a:rPr lang="zh-TW" altLang="en-US" dirty="0">
                <a:latin typeface="Taipei Sans TC Beta" pitchFamily="2" charset="-120"/>
                <a:ea typeface="Taipei Sans TC Beta" pitchFamily="2" charset="-120"/>
              </a:rPr>
              <a:t>功能</a:t>
            </a:r>
            <a:r>
              <a:rPr lang="zh-TW" altLang="en-US" b="1" dirty="0" smtClean="0">
                <a:latin typeface="Taipei Sans TC Beta" pitchFamily="2" charset="-120"/>
                <a:ea typeface="Taipei Sans TC Beta" pitchFamily="2" charset="-120"/>
              </a:rPr>
              <a:t>更改中心點</a:t>
            </a:r>
            <a:r>
              <a:rPr lang="zh-TW" altLang="en-US" dirty="0">
                <a:latin typeface="Taipei Sans TC Beta" pitchFamily="2" charset="-120"/>
                <a:ea typeface="Taipei Sans TC Beta" pitchFamily="2" charset="-120"/>
              </a:rPr>
              <a:t>來</a:t>
            </a:r>
            <a:r>
              <a:rPr lang="zh-TW" altLang="en-US" dirty="0" smtClean="0">
                <a:latin typeface="Taipei Sans TC Beta" pitchFamily="2" charset="-120"/>
                <a:ea typeface="Taipei Sans TC Beta" pitchFamily="2" charset="-120"/>
              </a:rPr>
              <a:t>解決。</a:t>
            </a:r>
            <a:endParaRPr lang="zh-TW" altLang="en-US" dirty="0">
              <a:latin typeface="Taipei Sans TC Beta" pitchFamily="2" charset="-120"/>
              <a:ea typeface="Taipei Sans TC Beta" pitchFamily="2" charset="-120"/>
            </a:endParaRPr>
          </a:p>
        </p:txBody>
      </p:sp>
      <p:cxnSp>
        <p:nvCxnSpPr>
          <p:cNvPr id="8" name="直線單箭頭接點 7"/>
          <p:cNvCxnSpPr/>
          <p:nvPr/>
        </p:nvCxnSpPr>
        <p:spPr>
          <a:xfrm flipH="1">
            <a:off x="6249725" y="2782957"/>
            <a:ext cx="1796995" cy="2512612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73842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="" xmlns:a16="http://schemas.microsoft.com/office/drawing/2014/main" id="{B12576AE-22D0-4C92-B346-09B70DFAB68C}"/>
              </a:ext>
            </a:extLst>
          </p:cNvPr>
          <p:cNvGrpSpPr/>
          <p:nvPr/>
        </p:nvGrpSpPr>
        <p:grpSpPr>
          <a:xfrm flipH="1">
            <a:off x="4368342" y="3253750"/>
            <a:ext cx="7965748" cy="3647280"/>
            <a:chOff x="-16275" y="2464532"/>
            <a:chExt cx="6472597" cy="2736304"/>
          </a:xfrm>
        </p:grpSpPr>
        <p:pic>
          <p:nvPicPr>
            <p:cNvPr id="3" name="图片 2">
              <a:extLst>
                <a:ext uri="{FF2B5EF4-FFF2-40B4-BE49-F238E27FC236}">
                  <a16:creationId xmlns="" xmlns:a16="http://schemas.microsoft.com/office/drawing/2014/main" id="{1879D8C0-FCA8-4EF1-9200-5175FECFBC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3093"/>
            <a:stretch/>
          </p:blipFill>
          <p:spPr>
            <a:xfrm flipH="1">
              <a:off x="3059832" y="3724672"/>
              <a:ext cx="3396490" cy="1476164"/>
            </a:xfrm>
            <a:prstGeom prst="rect">
              <a:avLst/>
            </a:prstGeom>
          </p:spPr>
        </p:pic>
        <p:pic>
          <p:nvPicPr>
            <p:cNvPr id="4" name="图片 3">
              <a:extLst>
                <a:ext uri="{FF2B5EF4-FFF2-40B4-BE49-F238E27FC236}">
                  <a16:creationId xmlns="" xmlns:a16="http://schemas.microsoft.com/office/drawing/2014/main" id="{F5AA8ED8-F849-41C5-A3DA-6EEFAF26FF0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 flipV="1">
              <a:off x="-16275" y="2464532"/>
              <a:ext cx="4260586" cy="2736304"/>
            </a:xfrm>
            <a:prstGeom prst="rect">
              <a:avLst/>
            </a:prstGeom>
          </p:spPr>
        </p:pic>
        <p:sp>
          <p:nvSpPr>
            <p:cNvPr id="5" name="等腰三角形 4">
              <a:extLst>
                <a:ext uri="{FF2B5EF4-FFF2-40B4-BE49-F238E27FC236}">
                  <a16:creationId xmlns="" xmlns:a16="http://schemas.microsoft.com/office/drawing/2014/main" id="{C0F7ED83-839E-4F68-A972-81B96D6CC1BA}"/>
                </a:ext>
              </a:extLst>
            </p:cNvPr>
            <p:cNvSpPr/>
            <p:nvPr/>
          </p:nvSpPr>
          <p:spPr>
            <a:xfrm>
              <a:off x="5544108" y="4659034"/>
              <a:ext cx="791507" cy="486054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882" tIns="60941" rIns="121882" bIns="6094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sz="2399"/>
            </a:p>
          </p:txBody>
        </p:sp>
      </p:grpSp>
      <p:sp>
        <p:nvSpPr>
          <p:cNvPr id="10" name="Text Placeholder 3">
            <a:extLst>
              <a:ext uri="{FF2B5EF4-FFF2-40B4-BE49-F238E27FC236}">
                <a16:creationId xmlns="" xmlns:a16="http://schemas.microsoft.com/office/drawing/2014/main" id="{09F46A30-17B7-4E15-8D54-59FA5E914290}"/>
              </a:ext>
            </a:extLst>
          </p:cNvPr>
          <p:cNvSpPr txBox="1">
            <a:spLocks/>
          </p:cNvSpPr>
          <p:nvPr/>
        </p:nvSpPr>
        <p:spPr>
          <a:xfrm>
            <a:off x="2280002" y="2186222"/>
            <a:ext cx="1837041" cy="1764009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>
            <a:lvl1pPr marL="0" indent="0" algn="ctr">
              <a:buNone/>
              <a:defRPr sz="2800" b="1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>
              <a:spcBef>
                <a:spcPct val="20000"/>
              </a:spcBef>
              <a:defRPr/>
            </a:pPr>
            <a:r>
              <a:rPr lang="en-US" sz="11463" dirty="0" smtClean="0">
                <a:solidFill>
                  <a:schemeClr val="accent1"/>
                </a:solidFill>
                <a:latin typeface="方正姚体" panose="02010601030101010101" pitchFamily="2" charset="-122"/>
                <a:ea typeface="方正姚体" panose="02010601030101010101" pitchFamily="2" charset="-122"/>
                <a:cs typeface="Arial" panose="020B0604020202020204" pitchFamily="34" charset="0"/>
              </a:rPr>
              <a:t>0</a:t>
            </a:r>
            <a:r>
              <a:rPr lang="en-US" altLang="zh-TW" sz="11463" dirty="0">
                <a:solidFill>
                  <a:schemeClr val="accent1"/>
                </a:solidFill>
                <a:latin typeface="方正姚体" panose="02010601030101010101" pitchFamily="2" charset="-122"/>
                <a:ea typeface="方正姚体" panose="02010601030101010101" pitchFamily="2" charset="-122"/>
                <a:cs typeface="Arial" panose="020B0604020202020204" pitchFamily="34" charset="0"/>
              </a:rPr>
              <a:t>6</a:t>
            </a:r>
            <a:endParaRPr lang="en-US" sz="11463" dirty="0">
              <a:solidFill>
                <a:schemeClr val="accent1"/>
              </a:solidFill>
              <a:latin typeface="方正姚体" panose="02010601030101010101" pitchFamily="2" charset="-122"/>
              <a:ea typeface="方正姚体" panose="02010601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="" xmlns:a16="http://schemas.microsoft.com/office/drawing/2014/main" id="{0CFF755E-4A00-43C1-BF67-35BD74B50749}"/>
              </a:ext>
            </a:extLst>
          </p:cNvPr>
          <p:cNvSpPr txBox="1"/>
          <p:nvPr/>
        </p:nvSpPr>
        <p:spPr>
          <a:xfrm>
            <a:off x="3669371" y="2913025"/>
            <a:ext cx="3886590" cy="814554"/>
          </a:xfrm>
          <a:prstGeom prst="rect">
            <a:avLst/>
          </a:prstGeom>
          <a:noFill/>
        </p:spPr>
        <p:txBody>
          <a:bodyPr wrap="square" lIns="91412" tIns="45706" rIns="91412" bIns="45706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TW" altLang="en-US" sz="4000" dirty="0" smtClean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結論</a:t>
            </a:r>
            <a:endParaRPr lang="zh-CN" altLang="en-US" sz="4000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2" name="Straight Connector 13">
            <a:extLst>
              <a:ext uri="{FF2B5EF4-FFF2-40B4-BE49-F238E27FC236}">
                <a16:creationId xmlns="" xmlns:a16="http://schemas.microsoft.com/office/drawing/2014/main" id="{636AF9E6-3605-4777-92E2-21823906F3D5}"/>
              </a:ext>
            </a:extLst>
          </p:cNvPr>
          <p:cNvCxnSpPr/>
          <p:nvPr/>
        </p:nvCxnSpPr>
        <p:spPr>
          <a:xfrm flipH="1">
            <a:off x="1885" y="4110075"/>
            <a:ext cx="6329992" cy="0"/>
          </a:xfrm>
          <a:prstGeom prst="line">
            <a:avLst/>
          </a:prstGeom>
          <a:ln w="19050" cap="sq">
            <a:solidFill>
              <a:schemeClr val="accent3"/>
            </a:solidFill>
            <a:prstDash val="solid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01510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1" grpId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 txBox="1">
            <a:spLocks/>
          </p:cNvSpPr>
          <p:nvPr/>
        </p:nvSpPr>
        <p:spPr>
          <a:xfrm>
            <a:off x="4743450" y="503238"/>
            <a:ext cx="1417653" cy="1143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dirty="0" smtClean="0">
                <a:latin typeface="Taipei Sans TC Beta" pitchFamily="2" charset="-120"/>
                <a:ea typeface="Taipei Sans TC Beta" pitchFamily="2" charset="-120"/>
              </a:rPr>
              <a:t>結論</a:t>
            </a:r>
            <a:endParaRPr lang="zh-TW" altLang="en-US" dirty="0">
              <a:latin typeface="Taipei Sans TC Beta" pitchFamily="2" charset="-120"/>
              <a:ea typeface="Taipei Sans TC Beta" pitchFamily="2" charset="-12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2276474" y="2112963"/>
            <a:ext cx="715327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zh-TW" dirty="0">
                <a:latin typeface="Taipei Sans TC Beta" pitchFamily="2" charset="-120"/>
                <a:ea typeface="Taipei Sans TC Beta" pitchFamily="2" charset="-120"/>
              </a:rPr>
              <a:t>結果顯示，這樣的教學模式的確可以增進學生的學習動機，我們也看從中看到了</a:t>
            </a:r>
            <a:r>
              <a:rPr lang="zh-TW" altLang="zh-TW" b="1" dirty="0">
                <a:latin typeface="Taipei Sans TC Beta" pitchFamily="2" charset="-120"/>
                <a:ea typeface="Taipei Sans TC Beta" pitchFamily="2" charset="-120"/>
              </a:rPr>
              <a:t>學生對於課業學習心態上的轉變</a:t>
            </a:r>
            <a:r>
              <a:rPr lang="zh-TW" altLang="en-US" dirty="0">
                <a:latin typeface="Taipei Sans TC Beta" pitchFamily="2" charset="-120"/>
                <a:ea typeface="Taipei Sans TC Beta" pitchFamily="2" charset="-120"/>
              </a:rPr>
              <a:t>。</a:t>
            </a:r>
            <a:r>
              <a:rPr lang="zh-TW" altLang="zh-TW" dirty="0">
                <a:latin typeface="Taipei Sans TC Beta" pitchFamily="2" charset="-120"/>
                <a:ea typeface="Taipei Sans TC Beta" pitchFamily="2" charset="-120"/>
              </a:rPr>
              <a:t>希望此研究能為未來新式的教育方式創造一個不同而且是好的開始，這就是我們開發教育類遊戲所要達成的</a:t>
            </a:r>
            <a:r>
              <a:rPr lang="zh-TW" altLang="zh-TW" dirty="0" smtClean="0">
                <a:latin typeface="Taipei Sans TC Beta" pitchFamily="2" charset="-120"/>
                <a:ea typeface="Taipei Sans TC Beta" pitchFamily="2" charset="-120"/>
              </a:rPr>
              <a:t>目的</a:t>
            </a:r>
            <a:r>
              <a:rPr lang="zh-TW" altLang="en-US" dirty="0" smtClean="0">
                <a:latin typeface="Taipei Sans TC Beta" pitchFamily="2" charset="-120"/>
                <a:ea typeface="Taipei Sans TC Beta" pitchFamily="2" charset="-120"/>
              </a:rPr>
              <a:t>。</a:t>
            </a:r>
            <a:endParaRPr lang="zh-TW" altLang="en-US" dirty="0">
              <a:latin typeface="Taipei Sans TC Beta" pitchFamily="2" charset="-120"/>
              <a:ea typeface="Taipei Sans TC Beta" pitchFamily="2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459094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="" xmlns:a16="http://schemas.microsoft.com/office/drawing/2014/main" id="{B12576AE-22D0-4C92-B346-09B70DFAB68C}"/>
              </a:ext>
            </a:extLst>
          </p:cNvPr>
          <p:cNvGrpSpPr/>
          <p:nvPr/>
        </p:nvGrpSpPr>
        <p:grpSpPr>
          <a:xfrm flipH="1">
            <a:off x="4368342" y="3253750"/>
            <a:ext cx="7965748" cy="3647280"/>
            <a:chOff x="-16275" y="2464532"/>
            <a:chExt cx="6472597" cy="2736304"/>
          </a:xfrm>
        </p:grpSpPr>
        <p:pic>
          <p:nvPicPr>
            <p:cNvPr id="3" name="图片 2">
              <a:extLst>
                <a:ext uri="{FF2B5EF4-FFF2-40B4-BE49-F238E27FC236}">
                  <a16:creationId xmlns="" xmlns:a16="http://schemas.microsoft.com/office/drawing/2014/main" id="{1879D8C0-FCA8-4EF1-9200-5175FECFBC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3093"/>
            <a:stretch/>
          </p:blipFill>
          <p:spPr>
            <a:xfrm flipH="1">
              <a:off x="3059832" y="3724672"/>
              <a:ext cx="3396490" cy="1476164"/>
            </a:xfrm>
            <a:prstGeom prst="rect">
              <a:avLst/>
            </a:prstGeom>
          </p:spPr>
        </p:pic>
        <p:pic>
          <p:nvPicPr>
            <p:cNvPr id="4" name="图片 3">
              <a:extLst>
                <a:ext uri="{FF2B5EF4-FFF2-40B4-BE49-F238E27FC236}">
                  <a16:creationId xmlns="" xmlns:a16="http://schemas.microsoft.com/office/drawing/2014/main" id="{F5AA8ED8-F849-41C5-A3DA-6EEFAF26FF0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 flipV="1">
              <a:off x="-16275" y="2464532"/>
              <a:ext cx="4260586" cy="2736304"/>
            </a:xfrm>
            <a:prstGeom prst="rect">
              <a:avLst/>
            </a:prstGeom>
          </p:spPr>
        </p:pic>
        <p:sp>
          <p:nvSpPr>
            <p:cNvPr id="5" name="等腰三角形 4">
              <a:extLst>
                <a:ext uri="{FF2B5EF4-FFF2-40B4-BE49-F238E27FC236}">
                  <a16:creationId xmlns="" xmlns:a16="http://schemas.microsoft.com/office/drawing/2014/main" id="{C0F7ED83-839E-4F68-A972-81B96D6CC1BA}"/>
                </a:ext>
              </a:extLst>
            </p:cNvPr>
            <p:cNvSpPr/>
            <p:nvPr/>
          </p:nvSpPr>
          <p:spPr>
            <a:xfrm>
              <a:off x="5544108" y="4659034"/>
              <a:ext cx="791507" cy="486054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882" tIns="60941" rIns="121882" bIns="6094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sz="2399"/>
            </a:p>
          </p:txBody>
        </p:sp>
      </p:grpSp>
      <p:sp>
        <p:nvSpPr>
          <p:cNvPr id="10" name="Text Placeholder 3">
            <a:extLst>
              <a:ext uri="{FF2B5EF4-FFF2-40B4-BE49-F238E27FC236}">
                <a16:creationId xmlns="" xmlns:a16="http://schemas.microsoft.com/office/drawing/2014/main" id="{09F46A30-17B7-4E15-8D54-59FA5E914290}"/>
              </a:ext>
            </a:extLst>
          </p:cNvPr>
          <p:cNvSpPr txBox="1">
            <a:spLocks/>
          </p:cNvSpPr>
          <p:nvPr/>
        </p:nvSpPr>
        <p:spPr>
          <a:xfrm>
            <a:off x="2457936" y="2186222"/>
            <a:ext cx="1481175" cy="1764009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>
            <a:lvl1pPr marL="0" indent="0" algn="ctr">
              <a:buNone/>
              <a:defRPr sz="2800" b="1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>
              <a:spcBef>
                <a:spcPct val="20000"/>
              </a:spcBef>
              <a:defRPr/>
            </a:pPr>
            <a:r>
              <a:rPr lang="en-US" sz="11463" dirty="0">
                <a:solidFill>
                  <a:schemeClr val="accent1"/>
                </a:solidFill>
                <a:latin typeface="方正姚体" panose="02010601030101010101" pitchFamily="2" charset="-122"/>
                <a:ea typeface="方正姚体" panose="02010601030101010101" pitchFamily="2" charset="-122"/>
                <a:cs typeface="Arial" panose="020B0604020202020204" pitchFamily="34" charset="0"/>
              </a:rPr>
              <a:t>01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="" xmlns:a16="http://schemas.microsoft.com/office/drawing/2014/main" id="{0CFF755E-4A00-43C1-BF67-35BD74B50749}"/>
              </a:ext>
            </a:extLst>
          </p:cNvPr>
          <p:cNvSpPr txBox="1"/>
          <p:nvPr/>
        </p:nvSpPr>
        <p:spPr>
          <a:xfrm>
            <a:off x="3961471" y="2963825"/>
            <a:ext cx="3341029" cy="892524"/>
          </a:xfrm>
          <a:prstGeom prst="rect">
            <a:avLst/>
          </a:prstGeom>
          <a:noFill/>
        </p:spPr>
        <p:txBody>
          <a:bodyPr wrap="square" lIns="91412" tIns="45706" rIns="91412" bIns="45706" rtlCol="0">
            <a:spAutoFit/>
          </a:bodyPr>
          <a:lstStyle/>
          <a:p>
            <a:pPr algn="dist">
              <a:lnSpc>
                <a:spcPct val="130000"/>
              </a:lnSpc>
            </a:pPr>
            <a:r>
              <a:rPr lang="zh-TW" altLang="en-US" sz="4000" dirty="0" smtClean="0">
                <a:solidFill>
                  <a:schemeClr val="accent1"/>
                </a:solidFill>
                <a:latin typeface="Taipei Sans TC Beta" pitchFamily="2" charset="-120"/>
                <a:ea typeface="Taipei Sans TC Beta" pitchFamily="2" charset="-120"/>
              </a:rPr>
              <a:t>前言</a:t>
            </a:r>
            <a:endParaRPr lang="zh-CN" altLang="en-US" sz="4000" dirty="0">
              <a:solidFill>
                <a:schemeClr val="accent1"/>
              </a:solidFill>
              <a:latin typeface="Taipei Sans TC Beta" pitchFamily="2" charset="-120"/>
              <a:ea typeface="Taipei Sans TC Beta" pitchFamily="2" charset="-120"/>
            </a:endParaRPr>
          </a:p>
        </p:txBody>
      </p:sp>
      <p:cxnSp>
        <p:nvCxnSpPr>
          <p:cNvPr id="12" name="Straight Connector 13">
            <a:extLst>
              <a:ext uri="{FF2B5EF4-FFF2-40B4-BE49-F238E27FC236}">
                <a16:creationId xmlns="" xmlns:a16="http://schemas.microsoft.com/office/drawing/2014/main" id="{636AF9E6-3605-4777-92E2-21823906F3D5}"/>
              </a:ext>
            </a:extLst>
          </p:cNvPr>
          <p:cNvCxnSpPr/>
          <p:nvPr/>
        </p:nvCxnSpPr>
        <p:spPr>
          <a:xfrm flipH="1">
            <a:off x="1885" y="4110075"/>
            <a:ext cx="6329992" cy="0"/>
          </a:xfrm>
          <a:prstGeom prst="line">
            <a:avLst/>
          </a:prstGeom>
          <a:ln w="19050" cap="sq">
            <a:solidFill>
              <a:schemeClr val="accent3"/>
            </a:solidFill>
            <a:prstDash val="solid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7135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1" grpId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266826" y="1562100"/>
            <a:ext cx="9705974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20000" dirty="0">
                <a:solidFill>
                  <a:schemeClr val="tx2"/>
                </a:solidFill>
              </a:rPr>
              <a:t>Q&amp;A</a:t>
            </a:r>
            <a:endParaRPr lang="zh-TW" altLang="en-US" sz="20000" dirty="0">
              <a:solidFill>
                <a:schemeClr val="tx2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34290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4162425" y="2762250"/>
            <a:ext cx="358518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4400" dirty="0">
                <a:solidFill>
                  <a:schemeClr val="tx2"/>
                </a:solidFill>
                <a:latin typeface="Taipei Sans TC Beta" pitchFamily="2" charset="-120"/>
                <a:ea typeface="Taipei Sans TC Beta" pitchFamily="2" charset="-120"/>
              </a:rPr>
              <a:t>感謝您的聆聽</a:t>
            </a:r>
          </a:p>
        </p:txBody>
      </p:sp>
      <p:sp>
        <p:nvSpPr>
          <p:cNvPr id="33" name="矩形 32"/>
          <p:cNvSpPr/>
          <p:nvPr/>
        </p:nvSpPr>
        <p:spPr>
          <a:xfrm>
            <a:off x="9036507" y="5986637"/>
            <a:ext cx="23887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dirty="0"/>
              <a:t>時間</a:t>
            </a:r>
            <a:r>
              <a:rPr lang="zh-CN" altLang="en-US" dirty="0"/>
              <a:t>：</a:t>
            </a:r>
            <a:r>
              <a:rPr lang="en-US" altLang="zh-CN" dirty="0"/>
              <a:t>201</a:t>
            </a:r>
            <a:r>
              <a:rPr lang="en-US" altLang="zh-TW" dirty="0"/>
              <a:t>9</a:t>
            </a:r>
            <a:r>
              <a:rPr lang="zh-TW" altLang="en-US" dirty="0"/>
              <a:t>年</a:t>
            </a:r>
            <a:r>
              <a:rPr lang="en-US" altLang="zh-TW" dirty="0" smtClean="0"/>
              <a:t>12</a:t>
            </a:r>
            <a:r>
              <a:rPr lang="zh-CN" altLang="en-US" dirty="0" smtClean="0"/>
              <a:t>月</a:t>
            </a:r>
            <a:r>
              <a:rPr lang="en-US" altLang="zh-TW" dirty="0"/>
              <a:t>3</a:t>
            </a:r>
            <a:r>
              <a:rPr lang="zh-TW" altLang="en-US" dirty="0" smtClean="0"/>
              <a:t>日</a:t>
            </a:r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875868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4996374" y="891658"/>
            <a:ext cx="158046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4400" dirty="0">
                <a:solidFill>
                  <a:schemeClr val="tx2"/>
                </a:solidFill>
                <a:latin typeface="Taipei Sans TC Beta" pitchFamily="2" charset="-120"/>
                <a:ea typeface="Taipei Sans TC Beta" pitchFamily="2" charset="-120"/>
              </a:rPr>
              <a:t>前言</a:t>
            </a:r>
            <a:endParaRPr lang="zh-TW" altLang="en-US" sz="4400" dirty="0">
              <a:latin typeface="Taipei Sans TC Beta" pitchFamily="2" charset="-120"/>
              <a:ea typeface="Taipei Sans TC Beta" pitchFamily="2" charset="-12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1486894" y="2351812"/>
            <a:ext cx="9016779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zh-TW" sz="2400" dirty="0" smtClean="0">
                <a:latin typeface="Taipei Sans TC Beta" pitchFamily="2" charset="-120"/>
                <a:ea typeface="Taipei Sans TC Beta" pitchFamily="2" charset="-120"/>
              </a:rPr>
              <a:t>本</a:t>
            </a:r>
            <a:r>
              <a:rPr lang="zh-TW" altLang="en-US" sz="2400" dirty="0">
                <a:latin typeface="Taipei Sans TC Beta" pitchFamily="2" charset="-120"/>
                <a:ea typeface="Taipei Sans TC Beta" pitchFamily="2" charset="-120"/>
              </a:rPr>
              <a:t>研究</a:t>
            </a:r>
            <a:r>
              <a:rPr lang="zh-TW" altLang="zh-TW" sz="2400" dirty="0" smtClean="0">
                <a:latin typeface="Taipei Sans TC Beta" pitchFamily="2" charset="-120"/>
                <a:ea typeface="Taipei Sans TC Beta" pitchFamily="2" charset="-120"/>
              </a:rPr>
              <a:t>使用</a:t>
            </a:r>
            <a:r>
              <a:rPr lang="en-US" altLang="zh-TW" sz="2400" dirty="0">
                <a:latin typeface="Taipei Sans TC Beta" pitchFamily="2" charset="-120"/>
                <a:ea typeface="Taipei Sans TC Beta" pitchFamily="2" charset="-120"/>
              </a:rPr>
              <a:t>John M. Keller</a:t>
            </a:r>
            <a:r>
              <a:rPr lang="zh-TW" altLang="zh-TW" sz="2400" dirty="0">
                <a:latin typeface="Taipei Sans TC Beta" pitchFamily="2" charset="-120"/>
                <a:ea typeface="Taipei Sans TC Beta" pitchFamily="2" charset="-120"/>
              </a:rPr>
              <a:t>教授所提出之</a:t>
            </a:r>
            <a:r>
              <a:rPr lang="en-US" altLang="zh-TW" sz="2800" b="1" dirty="0">
                <a:latin typeface="Taipei Sans TC Beta" pitchFamily="2" charset="-120"/>
                <a:ea typeface="Taipei Sans TC Beta" pitchFamily="2" charset="-120"/>
              </a:rPr>
              <a:t>ARCS</a:t>
            </a:r>
            <a:r>
              <a:rPr lang="zh-TW" altLang="zh-TW" sz="2800" b="1" dirty="0">
                <a:latin typeface="Taipei Sans TC Beta" pitchFamily="2" charset="-120"/>
                <a:ea typeface="Taipei Sans TC Beta" pitchFamily="2" charset="-120"/>
              </a:rPr>
              <a:t>動機模式</a:t>
            </a:r>
            <a:r>
              <a:rPr lang="zh-TW" altLang="zh-TW" sz="2400" dirty="0">
                <a:latin typeface="Taipei Sans TC Beta" pitchFamily="2" charset="-120"/>
                <a:ea typeface="Taipei Sans TC Beta" pitchFamily="2" charset="-120"/>
              </a:rPr>
              <a:t>的四個要素作為理論研究，以及開發一套</a:t>
            </a:r>
            <a:r>
              <a:rPr lang="zh-TW" altLang="zh-TW" sz="2800" b="1" dirty="0">
                <a:latin typeface="Taipei Sans TC Beta" pitchFamily="2" charset="-120"/>
                <a:ea typeface="Taipei Sans TC Beta" pitchFamily="2" charset="-120"/>
              </a:rPr>
              <a:t>環境保育之角色扮演</a:t>
            </a:r>
            <a:r>
              <a:rPr lang="en-US" altLang="zh-TW" sz="2800" b="1" dirty="0">
                <a:latin typeface="Taipei Sans TC Beta" pitchFamily="2" charset="-120"/>
                <a:ea typeface="Taipei Sans TC Beta" pitchFamily="2" charset="-120"/>
              </a:rPr>
              <a:t>RPG</a:t>
            </a:r>
            <a:r>
              <a:rPr lang="zh-TW" altLang="zh-TW" sz="2800" b="1" dirty="0">
                <a:latin typeface="Taipei Sans TC Beta" pitchFamily="2" charset="-120"/>
                <a:ea typeface="Taipei Sans TC Beta" pitchFamily="2" charset="-120"/>
              </a:rPr>
              <a:t>遊戲</a:t>
            </a:r>
            <a:r>
              <a:rPr lang="zh-TW" altLang="zh-TW" sz="2400" dirty="0">
                <a:latin typeface="Taipei Sans TC Beta" pitchFamily="2" charset="-120"/>
                <a:ea typeface="Taipei Sans TC Beta" pitchFamily="2" charset="-120"/>
              </a:rPr>
              <a:t>，</a:t>
            </a:r>
            <a:r>
              <a:rPr lang="zh-TW" altLang="zh-TW" sz="2400" dirty="0" smtClean="0">
                <a:latin typeface="Taipei Sans TC Beta" pitchFamily="2" charset="-120"/>
                <a:ea typeface="Taipei Sans TC Beta" pitchFamily="2" charset="-120"/>
              </a:rPr>
              <a:t>作為輔助</a:t>
            </a:r>
            <a:r>
              <a:rPr lang="zh-TW" altLang="zh-TW" sz="2400" dirty="0">
                <a:latin typeface="Taipei Sans TC Beta" pitchFamily="2" charset="-120"/>
                <a:ea typeface="Taipei Sans TC Beta" pitchFamily="2" charset="-120"/>
              </a:rPr>
              <a:t>教學之</a:t>
            </a:r>
            <a:r>
              <a:rPr lang="zh-TW" altLang="zh-TW" sz="2400" dirty="0" smtClean="0">
                <a:latin typeface="Taipei Sans TC Beta" pitchFamily="2" charset="-120"/>
                <a:ea typeface="Taipei Sans TC Beta" pitchFamily="2" charset="-120"/>
              </a:rPr>
              <a:t>工具。讓</a:t>
            </a:r>
            <a:r>
              <a:rPr lang="zh-TW" altLang="zh-TW" sz="2400" dirty="0">
                <a:latin typeface="Taipei Sans TC Beta" pitchFamily="2" charset="-120"/>
                <a:ea typeface="Taipei Sans TC Beta" pitchFamily="2" charset="-120"/>
              </a:rPr>
              <a:t>學習不再是枯燥乏味，提升學童之學習動機。</a:t>
            </a:r>
            <a:endParaRPr lang="en-US" altLang="zh-TW" sz="2400" dirty="0">
              <a:latin typeface="Taipei Sans TC Beta" pitchFamily="2" charset="-120"/>
              <a:ea typeface="Taipei Sans TC Beta" pitchFamily="2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209146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="" xmlns:a16="http://schemas.microsoft.com/office/drawing/2014/main" id="{B12576AE-22D0-4C92-B346-09B70DFAB68C}"/>
              </a:ext>
            </a:extLst>
          </p:cNvPr>
          <p:cNvGrpSpPr/>
          <p:nvPr/>
        </p:nvGrpSpPr>
        <p:grpSpPr>
          <a:xfrm flipH="1">
            <a:off x="4368342" y="3241050"/>
            <a:ext cx="7965748" cy="3647280"/>
            <a:chOff x="-16275" y="2464532"/>
            <a:chExt cx="6472597" cy="2736304"/>
          </a:xfrm>
        </p:grpSpPr>
        <p:pic>
          <p:nvPicPr>
            <p:cNvPr id="3" name="图片 2">
              <a:extLst>
                <a:ext uri="{FF2B5EF4-FFF2-40B4-BE49-F238E27FC236}">
                  <a16:creationId xmlns="" xmlns:a16="http://schemas.microsoft.com/office/drawing/2014/main" id="{1879D8C0-FCA8-4EF1-9200-5175FECFBC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3093"/>
            <a:stretch/>
          </p:blipFill>
          <p:spPr>
            <a:xfrm flipH="1">
              <a:off x="3059832" y="3724672"/>
              <a:ext cx="3396490" cy="1476164"/>
            </a:xfrm>
            <a:prstGeom prst="rect">
              <a:avLst/>
            </a:prstGeom>
          </p:spPr>
        </p:pic>
        <p:pic>
          <p:nvPicPr>
            <p:cNvPr id="4" name="图片 3">
              <a:extLst>
                <a:ext uri="{FF2B5EF4-FFF2-40B4-BE49-F238E27FC236}">
                  <a16:creationId xmlns="" xmlns:a16="http://schemas.microsoft.com/office/drawing/2014/main" id="{F5AA8ED8-F849-41C5-A3DA-6EEFAF26FF0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 flipV="1">
              <a:off x="-16275" y="2464532"/>
              <a:ext cx="4260586" cy="2736304"/>
            </a:xfrm>
            <a:prstGeom prst="rect">
              <a:avLst/>
            </a:prstGeom>
          </p:spPr>
        </p:pic>
        <p:sp>
          <p:nvSpPr>
            <p:cNvPr id="5" name="等腰三角形 4">
              <a:extLst>
                <a:ext uri="{FF2B5EF4-FFF2-40B4-BE49-F238E27FC236}">
                  <a16:creationId xmlns="" xmlns:a16="http://schemas.microsoft.com/office/drawing/2014/main" id="{C0F7ED83-839E-4F68-A972-81B96D6CC1BA}"/>
                </a:ext>
              </a:extLst>
            </p:cNvPr>
            <p:cNvSpPr/>
            <p:nvPr/>
          </p:nvSpPr>
          <p:spPr>
            <a:xfrm>
              <a:off x="5544108" y="4659034"/>
              <a:ext cx="791507" cy="486054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882" tIns="60941" rIns="121882" bIns="6094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sz="2399"/>
            </a:p>
          </p:txBody>
        </p:sp>
      </p:grpSp>
      <p:sp>
        <p:nvSpPr>
          <p:cNvPr id="10" name="Text Placeholder 3">
            <a:extLst>
              <a:ext uri="{FF2B5EF4-FFF2-40B4-BE49-F238E27FC236}">
                <a16:creationId xmlns="" xmlns:a16="http://schemas.microsoft.com/office/drawing/2014/main" id="{09F46A30-17B7-4E15-8D54-59FA5E914290}"/>
              </a:ext>
            </a:extLst>
          </p:cNvPr>
          <p:cNvSpPr txBox="1">
            <a:spLocks/>
          </p:cNvSpPr>
          <p:nvPr/>
        </p:nvSpPr>
        <p:spPr>
          <a:xfrm>
            <a:off x="2457936" y="2186222"/>
            <a:ext cx="1481175" cy="1764009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>
            <a:lvl1pPr marL="0" indent="0" algn="ctr">
              <a:buNone/>
              <a:defRPr sz="2800" b="1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>
              <a:spcBef>
                <a:spcPct val="20000"/>
              </a:spcBef>
              <a:defRPr/>
            </a:pPr>
            <a:r>
              <a:rPr lang="en-US" sz="11463" dirty="0">
                <a:solidFill>
                  <a:schemeClr val="accent1"/>
                </a:solidFill>
                <a:latin typeface="方正姚体" panose="02010601030101010101" pitchFamily="2" charset="-122"/>
                <a:ea typeface="方正姚体" panose="02010601030101010101" pitchFamily="2" charset="-122"/>
                <a:cs typeface="Arial" panose="020B0604020202020204" pitchFamily="34" charset="0"/>
              </a:rPr>
              <a:t>02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="" xmlns:a16="http://schemas.microsoft.com/office/drawing/2014/main" id="{0CFF755E-4A00-43C1-BF67-35BD74B50749}"/>
              </a:ext>
            </a:extLst>
          </p:cNvPr>
          <p:cNvSpPr txBox="1"/>
          <p:nvPr/>
        </p:nvSpPr>
        <p:spPr>
          <a:xfrm>
            <a:off x="3986872" y="2938425"/>
            <a:ext cx="3736701" cy="892524"/>
          </a:xfrm>
          <a:prstGeom prst="rect">
            <a:avLst/>
          </a:prstGeom>
          <a:noFill/>
        </p:spPr>
        <p:txBody>
          <a:bodyPr wrap="square" lIns="91412" tIns="45706" rIns="91412" bIns="45706" rtlCol="0">
            <a:spAutoFit/>
          </a:bodyPr>
          <a:lstStyle/>
          <a:p>
            <a:pPr algn="dist">
              <a:lnSpc>
                <a:spcPct val="130000"/>
              </a:lnSpc>
            </a:pPr>
            <a:r>
              <a:rPr lang="zh-TW" altLang="en-US" sz="4000" dirty="0" smtClean="0">
                <a:solidFill>
                  <a:schemeClr val="accent1"/>
                </a:solidFill>
                <a:latin typeface="Taipei Sans TC Beta" pitchFamily="2" charset="-120"/>
                <a:ea typeface="Taipei Sans TC Beta" pitchFamily="2" charset="-120"/>
              </a:rPr>
              <a:t>研究動機</a:t>
            </a:r>
            <a:endParaRPr lang="en-US" altLang="zh-TW" sz="4000" dirty="0" smtClean="0">
              <a:solidFill>
                <a:schemeClr val="accent1"/>
              </a:solidFill>
              <a:latin typeface="Taipei Sans TC Beta" pitchFamily="2" charset="-120"/>
              <a:ea typeface="Taipei Sans TC Beta" pitchFamily="2" charset="-120"/>
            </a:endParaRPr>
          </a:p>
        </p:txBody>
      </p:sp>
      <p:cxnSp>
        <p:nvCxnSpPr>
          <p:cNvPr id="12" name="Straight Connector 13">
            <a:extLst>
              <a:ext uri="{FF2B5EF4-FFF2-40B4-BE49-F238E27FC236}">
                <a16:creationId xmlns="" xmlns:a16="http://schemas.microsoft.com/office/drawing/2014/main" id="{636AF9E6-3605-4777-92E2-21823906F3D5}"/>
              </a:ext>
            </a:extLst>
          </p:cNvPr>
          <p:cNvCxnSpPr/>
          <p:nvPr/>
        </p:nvCxnSpPr>
        <p:spPr>
          <a:xfrm flipH="1">
            <a:off x="1885" y="4110075"/>
            <a:ext cx="6329992" cy="0"/>
          </a:xfrm>
          <a:prstGeom prst="line">
            <a:avLst/>
          </a:prstGeom>
          <a:ln w="19050" cap="sq">
            <a:solidFill>
              <a:schemeClr val="accent3"/>
            </a:solidFill>
            <a:prstDash val="solid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11937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1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3884651" y="529709"/>
            <a:ext cx="327814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4400" dirty="0">
                <a:solidFill>
                  <a:schemeClr val="tx2"/>
                </a:solidFill>
                <a:latin typeface="Taipei Sans TC Beta" pitchFamily="2" charset="-120"/>
                <a:ea typeface="Taipei Sans TC Beta" pitchFamily="2" charset="-120"/>
              </a:rPr>
              <a:t>研究動機</a:t>
            </a:r>
            <a:endParaRPr lang="zh-TW" altLang="en-US" sz="4400" dirty="0">
              <a:latin typeface="Taipei Sans TC Beta" pitchFamily="2" charset="-120"/>
              <a:ea typeface="Taipei Sans TC Beta" pitchFamily="2" charset="-120"/>
            </a:endParaRPr>
          </a:p>
        </p:txBody>
      </p:sp>
      <p:pic>
        <p:nvPicPr>
          <p:cNvPr id="36" name="Picture 3" descr="C:\Users\ASUS\Downloads\33d49ed23207e8496c4c4fb4d3a53849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2055326"/>
            <a:ext cx="2622004" cy="3452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" descr="C:\Users\ASUS\Downloads\8304c283100772a897308cdf1beb26d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1564" y="1894702"/>
            <a:ext cx="3176786" cy="3533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4746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4779903" y="624959"/>
            <a:ext cx="244169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sz="4400" dirty="0">
                <a:solidFill>
                  <a:schemeClr val="tx2"/>
                </a:solidFill>
                <a:latin typeface="Taipei Sans TC Beta" pitchFamily="2" charset="-120"/>
                <a:ea typeface="Taipei Sans TC Beta" pitchFamily="2" charset="-120"/>
              </a:rPr>
              <a:t>研究動機</a:t>
            </a:r>
            <a:endParaRPr lang="zh-TW" altLang="en-US" sz="4400" dirty="0">
              <a:latin typeface="Taipei Sans TC Beta" pitchFamily="2" charset="-120"/>
              <a:ea typeface="Taipei Sans TC Beta" pitchFamily="2" charset="-12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2317071" y="1748135"/>
            <a:ext cx="7288567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zh-TW" altLang="en-US" sz="2000" dirty="0" smtClean="0">
                <a:latin typeface="Taipei Sans TC Beta" pitchFamily="2" charset="-120"/>
                <a:ea typeface="Taipei Sans TC Beta" pitchFamily="2" charset="-120"/>
              </a:rPr>
              <a:t>我們</a:t>
            </a:r>
            <a:r>
              <a:rPr lang="zh-TW" altLang="en-US" sz="2000" dirty="0">
                <a:latin typeface="Taipei Sans TC Beta" pitchFamily="2" charset="-120"/>
                <a:ea typeface="Taipei Sans TC Beta" pitchFamily="2" charset="-120"/>
              </a:rPr>
              <a:t>開發一個</a:t>
            </a:r>
            <a:r>
              <a:rPr lang="zh-TW" altLang="en-US" sz="2400" b="1" dirty="0">
                <a:solidFill>
                  <a:schemeClr val="accent3"/>
                </a:solidFill>
                <a:latin typeface="Taipei Sans TC Beta" pitchFamily="2" charset="-120"/>
                <a:ea typeface="Taipei Sans TC Beta" pitchFamily="2" charset="-120"/>
              </a:rPr>
              <a:t>問答式角色扮演遊戲</a:t>
            </a:r>
            <a:r>
              <a:rPr lang="zh-TW" altLang="en-US" sz="2000" dirty="0">
                <a:latin typeface="Taipei Sans TC Beta" pitchFamily="2" charset="-120"/>
                <a:ea typeface="Taipei Sans TC Beta" pitchFamily="2" charset="-120"/>
              </a:rPr>
              <a:t>，作為遊戲式評量。</a:t>
            </a:r>
            <a:endParaRPr lang="en-US" altLang="zh-TW" sz="2000" dirty="0">
              <a:latin typeface="Taipei Sans TC Beta" pitchFamily="2" charset="-120"/>
              <a:ea typeface="Taipei Sans TC Beta" pitchFamily="2" charset="-12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TW" altLang="en-US" sz="2000" dirty="0">
                <a:latin typeface="Taipei Sans TC Beta" pitchFamily="2" charset="-120"/>
                <a:ea typeface="Taipei Sans TC Beta" pitchFamily="2" charset="-120"/>
              </a:rPr>
              <a:t>增加了可以讓老師</a:t>
            </a:r>
            <a:r>
              <a:rPr lang="zh-TW" altLang="en-US" sz="2400" b="1" dirty="0">
                <a:solidFill>
                  <a:schemeClr val="accent3"/>
                </a:solidFill>
                <a:latin typeface="Taipei Sans TC Beta" pitchFamily="2" charset="-120"/>
                <a:ea typeface="Taipei Sans TC Beta" pitchFamily="2" charset="-120"/>
              </a:rPr>
              <a:t>客製化試題</a:t>
            </a:r>
            <a:r>
              <a:rPr lang="zh-TW" altLang="en-US" sz="2000" dirty="0">
                <a:latin typeface="Taipei Sans TC Beta" pitchFamily="2" charset="-120"/>
                <a:ea typeface="Taipei Sans TC Beta" pitchFamily="2" charset="-120"/>
              </a:rPr>
              <a:t>的功能。</a:t>
            </a:r>
            <a:endParaRPr lang="en-US" altLang="zh-TW" sz="2000" dirty="0">
              <a:latin typeface="Taipei Sans TC Beta" pitchFamily="2" charset="-120"/>
              <a:ea typeface="Taipei Sans TC Beta" pitchFamily="2" charset="-12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TW" altLang="en-US" sz="2000" dirty="0">
                <a:latin typeface="Taipei Sans TC Beta" pitchFamily="2" charset="-120"/>
                <a:ea typeface="Taipei Sans TC Beta" pitchFamily="2" charset="-120"/>
              </a:rPr>
              <a:t>加入環保的要素在故事劇情中。</a:t>
            </a:r>
            <a:endParaRPr lang="en-US" altLang="zh-TW" sz="2000" dirty="0">
              <a:latin typeface="Taipei Sans TC Beta" pitchFamily="2" charset="-120"/>
              <a:ea typeface="Taipei Sans TC Beta" pitchFamily="2" charset="-120"/>
            </a:endParaRPr>
          </a:p>
        </p:txBody>
      </p:sp>
      <p:pic>
        <p:nvPicPr>
          <p:cNvPr id="28" name="圖片 27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62" t="44638"/>
          <a:stretch/>
        </p:blipFill>
        <p:spPr>
          <a:xfrm>
            <a:off x="1724200" y="3584172"/>
            <a:ext cx="3885847" cy="15295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9" name="圖片 28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37" b="18570"/>
          <a:stretch/>
        </p:blipFill>
        <p:spPr>
          <a:xfrm>
            <a:off x="6455068" y="3584172"/>
            <a:ext cx="3822406" cy="15295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矩形 6"/>
          <p:cNvSpPr/>
          <p:nvPr/>
        </p:nvSpPr>
        <p:spPr>
          <a:xfrm>
            <a:off x="2742831" y="5308251"/>
            <a:ext cx="187743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400" dirty="0">
                <a:latin typeface="Taipei Sans TC Beta" pitchFamily="2" charset="-120"/>
                <a:ea typeface="Taipei Sans TC Beta" pitchFamily="2" charset="-120"/>
              </a:rPr>
              <a:t>↑</a:t>
            </a:r>
            <a:r>
              <a:rPr lang="zh-TW" altLang="en-US" dirty="0">
                <a:latin typeface="Taipei Sans TC Beta" pitchFamily="2" charset="-120"/>
                <a:ea typeface="Taipei Sans TC Beta" pitchFamily="2" charset="-120"/>
              </a:rPr>
              <a:t>角色扮演遊戲</a:t>
            </a:r>
          </a:p>
        </p:txBody>
      </p:sp>
      <p:sp>
        <p:nvSpPr>
          <p:cNvPr id="8" name="矩形 7"/>
          <p:cNvSpPr/>
          <p:nvPr/>
        </p:nvSpPr>
        <p:spPr>
          <a:xfrm>
            <a:off x="7557395" y="5322834"/>
            <a:ext cx="164660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400" dirty="0">
                <a:latin typeface="Taipei Sans TC Beta" pitchFamily="2" charset="-120"/>
                <a:ea typeface="Taipei Sans TC Beta" pitchFamily="2" charset="-120"/>
              </a:rPr>
              <a:t>↑</a:t>
            </a:r>
            <a:r>
              <a:rPr lang="zh-TW" altLang="en-US" dirty="0">
                <a:latin typeface="Taipei Sans TC Beta" pitchFamily="2" charset="-120"/>
                <a:ea typeface="Taipei Sans TC Beta" pitchFamily="2" charset="-120"/>
              </a:rPr>
              <a:t>客製化試題</a:t>
            </a:r>
          </a:p>
        </p:txBody>
      </p:sp>
    </p:spTree>
    <p:extLst>
      <p:ext uri="{BB962C8B-B14F-4D97-AF65-F5344CB8AC3E}">
        <p14:creationId xmlns:p14="http://schemas.microsoft.com/office/powerpoint/2010/main" val="768368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="" xmlns:a16="http://schemas.microsoft.com/office/drawing/2014/main" id="{B12576AE-22D0-4C92-B346-09B70DFAB68C}"/>
              </a:ext>
            </a:extLst>
          </p:cNvPr>
          <p:cNvGrpSpPr/>
          <p:nvPr/>
        </p:nvGrpSpPr>
        <p:grpSpPr>
          <a:xfrm flipH="1">
            <a:off x="4368342" y="3253750"/>
            <a:ext cx="7965748" cy="3647280"/>
            <a:chOff x="-16275" y="2464532"/>
            <a:chExt cx="6472597" cy="2736304"/>
          </a:xfrm>
        </p:grpSpPr>
        <p:pic>
          <p:nvPicPr>
            <p:cNvPr id="3" name="图片 2">
              <a:extLst>
                <a:ext uri="{FF2B5EF4-FFF2-40B4-BE49-F238E27FC236}">
                  <a16:creationId xmlns="" xmlns:a16="http://schemas.microsoft.com/office/drawing/2014/main" id="{1879D8C0-FCA8-4EF1-9200-5175FECFBC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3093"/>
            <a:stretch/>
          </p:blipFill>
          <p:spPr>
            <a:xfrm flipH="1">
              <a:off x="3059832" y="3724672"/>
              <a:ext cx="3396490" cy="1476164"/>
            </a:xfrm>
            <a:prstGeom prst="rect">
              <a:avLst/>
            </a:prstGeom>
          </p:spPr>
        </p:pic>
        <p:pic>
          <p:nvPicPr>
            <p:cNvPr id="4" name="图片 3">
              <a:extLst>
                <a:ext uri="{FF2B5EF4-FFF2-40B4-BE49-F238E27FC236}">
                  <a16:creationId xmlns="" xmlns:a16="http://schemas.microsoft.com/office/drawing/2014/main" id="{F5AA8ED8-F849-41C5-A3DA-6EEFAF26FF0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 flipV="1">
              <a:off x="-16275" y="2464532"/>
              <a:ext cx="4260586" cy="2736304"/>
            </a:xfrm>
            <a:prstGeom prst="rect">
              <a:avLst/>
            </a:prstGeom>
          </p:spPr>
        </p:pic>
        <p:sp>
          <p:nvSpPr>
            <p:cNvPr id="5" name="等腰三角形 4">
              <a:extLst>
                <a:ext uri="{FF2B5EF4-FFF2-40B4-BE49-F238E27FC236}">
                  <a16:creationId xmlns="" xmlns:a16="http://schemas.microsoft.com/office/drawing/2014/main" id="{C0F7ED83-839E-4F68-A972-81B96D6CC1BA}"/>
                </a:ext>
              </a:extLst>
            </p:cNvPr>
            <p:cNvSpPr/>
            <p:nvPr/>
          </p:nvSpPr>
          <p:spPr>
            <a:xfrm>
              <a:off x="5544108" y="4659034"/>
              <a:ext cx="791507" cy="486054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882" tIns="60941" rIns="121882" bIns="6094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sz="2399"/>
            </a:p>
          </p:txBody>
        </p:sp>
      </p:grpSp>
      <p:sp>
        <p:nvSpPr>
          <p:cNvPr id="10" name="Text Placeholder 3">
            <a:extLst>
              <a:ext uri="{FF2B5EF4-FFF2-40B4-BE49-F238E27FC236}">
                <a16:creationId xmlns="" xmlns:a16="http://schemas.microsoft.com/office/drawing/2014/main" id="{09F46A30-17B7-4E15-8D54-59FA5E914290}"/>
              </a:ext>
            </a:extLst>
          </p:cNvPr>
          <p:cNvSpPr txBox="1">
            <a:spLocks/>
          </p:cNvSpPr>
          <p:nvPr/>
        </p:nvSpPr>
        <p:spPr>
          <a:xfrm>
            <a:off x="2457936" y="2186222"/>
            <a:ext cx="1481175" cy="1764009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>
            <a:lvl1pPr marL="0" indent="0" algn="ctr">
              <a:buNone/>
              <a:defRPr sz="2800" b="1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>
              <a:spcBef>
                <a:spcPct val="20000"/>
              </a:spcBef>
              <a:defRPr/>
            </a:pPr>
            <a:r>
              <a:rPr lang="en-US" sz="11463" dirty="0">
                <a:solidFill>
                  <a:schemeClr val="accent1"/>
                </a:solidFill>
                <a:latin typeface="方正姚体" panose="02010601030101010101" pitchFamily="2" charset="-122"/>
                <a:ea typeface="方正姚体" panose="02010601030101010101" pitchFamily="2" charset="-122"/>
                <a:cs typeface="Arial" panose="020B0604020202020204" pitchFamily="34" charset="0"/>
              </a:rPr>
              <a:t>03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="" xmlns:a16="http://schemas.microsoft.com/office/drawing/2014/main" id="{0CFF755E-4A00-43C1-BF67-35BD74B50749}"/>
              </a:ext>
            </a:extLst>
          </p:cNvPr>
          <p:cNvSpPr txBox="1"/>
          <p:nvPr/>
        </p:nvSpPr>
        <p:spPr>
          <a:xfrm>
            <a:off x="3999571" y="2976525"/>
            <a:ext cx="3493429" cy="707858"/>
          </a:xfrm>
          <a:prstGeom prst="rect">
            <a:avLst/>
          </a:prstGeom>
          <a:noFill/>
        </p:spPr>
        <p:txBody>
          <a:bodyPr wrap="square" lIns="91412" tIns="45706" rIns="91412" bIns="45706" rtlCol="0">
            <a:spAutoFit/>
          </a:bodyPr>
          <a:lstStyle/>
          <a:p>
            <a:pPr lvl="0" algn="dist">
              <a:buNone/>
            </a:pPr>
            <a:r>
              <a:rPr lang="zh-TW" altLang="en-US" sz="4000" dirty="0" smtClean="0">
                <a:solidFill>
                  <a:schemeClr val="accent1"/>
                </a:solidFill>
                <a:latin typeface="Taipei Sans TC Beta" pitchFamily="2" charset="-120"/>
                <a:ea typeface="Taipei Sans TC Beta" pitchFamily="2" charset="-120"/>
                <a:sym typeface="Arial" panose="020B0604020202020204" pitchFamily="34" charset="0"/>
              </a:rPr>
              <a:t>研究步驟</a:t>
            </a:r>
            <a:endParaRPr lang="en-US" altLang="zh-TW" sz="4000" dirty="0" smtClean="0">
              <a:solidFill>
                <a:schemeClr val="accent1"/>
              </a:solidFill>
              <a:latin typeface="Taipei Sans TC Beta" pitchFamily="2" charset="-120"/>
              <a:ea typeface="Taipei Sans TC Beta" pitchFamily="2" charset="-120"/>
              <a:sym typeface="Arial" panose="020B0604020202020204" pitchFamily="34" charset="0"/>
            </a:endParaRPr>
          </a:p>
        </p:txBody>
      </p:sp>
      <p:cxnSp>
        <p:nvCxnSpPr>
          <p:cNvPr id="12" name="Straight Connector 13">
            <a:extLst>
              <a:ext uri="{FF2B5EF4-FFF2-40B4-BE49-F238E27FC236}">
                <a16:creationId xmlns="" xmlns:a16="http://schemas.microsoft.com/office/drawing/2014/main" id="{636AF9E6-3605-4777-92E2-21823906F3D5}"/>
              </a:ext>
            </a:extLst>
          </p:cNvPr>
          <p:cNvCxnSpPr/>
          <p:nvPr/>
        </p:nvCxnSpPr>
        <p:spPr>
          <a:xfrm flipH="1">
            <a:off x="1885" y="4110075"/>
            <a:ext cx="6329992" cy="0"/>
          </a:xfrm>
          <a:prstGeom prst="line">
            <a:avLst/>
          </a:prstGeom>
          <a:ln w="19050" cap="sq">
            <a:solidFill>
              <a:schemeClr val="accent3"/>
            </a:solidFill>
            <a:prstDash val="solid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82193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1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Rounded Rectangle 67"/>
          <p:cNvSpPr/>
          <p:nvPr/>
        </p:nvSpPr>
        <p:spPr>
          <a:xfrm>
            <a:off x="916282" y="1401380"/>
            <a:ext cx="1357011" cy="1210480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0" rIns="0" bIns="0" numCol="1" spcCol="903" anchor="ctr" anchorCtr="0">
            <a:noAutofit/>
          </a:bodyPr>
          <a:lstStyle/>
          <a:p>
            <a:pPr algn="ctr" defTabSz="1362541">
              <a:lnSpc>
                <a:spcPct val="120000"/>
              </a:lnSpc>
              <a:spcAft>
                <a:spcPct val="35000"/>
              </a:spcAft>
            </a:pPr>
            <a:r>
              <a:rPr lang="en-US" sz="1866" dirty="0" smtClean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0</a:t>
            </a:r>
            <a:r>
              <a:rPr lang="en-US" altLang="zh-TW" sz="1866" dirty="0" smtClean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1</a:t>
            </a:r>
            <a:endParaRPr lang="en-US" sz="1866" dirty="0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72" name="Rounded Rectangle 71"/>
          <p:cNvSpPr/>
          <p:nvPr/>
        </p:nvSpPr>
        <p:spPr>
          <a:xfrm>
            <a:off x="916281" y="3517543"/>
            <a:ext cx="1357011" cy="1210477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0" rIns="0" bIns="0" numCol="1" spcCol="903" anchor="ctr" anchorCtr="0">
            <a:noAutofit/>
          </a:bodyPr>
          <a:lstStyle/>
          <a:p>
            <a:pPr algn="ctr" defTabSz="1362541">
              <a:lnSpc>
                <a:spcPct val="120000"/>
              </a:lnSpc>
              <a:spcAft>
                <a:spcPct val="35000"/>
              </a:spcAft>
            </a:pPr>
            <a:r>
              <a:rPr lang="en-US" sz="1866" dirty="0" smtClean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0</a:t>
            </a:r>
            <a:r>
              <a:rPr lang="en-US" altLang="zh-TW" sz="1866" dirty="0" smtClean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2</a:t>
            </a:r>
          </a:p>
        </p:txBody>
      </p:sp>
      <p:sp>
        <p:nvSpPr>
          <p:cNvPr id="2" name="矩形 1"/>
          <p:cNvSpPr/>
          <p:nvPr/>
        </p:nvSpPr>
        <p:spPr>
          <a:xfrm>
            <a:off x="2857500" y="1684754"/>
            <a:ext cx="37914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400" dirty="0" err="1">
                <a:latin typeface="Taipei Sans TC Beta" pitchFamily="2" charset="-120"/>
                <a:ea typeface="Taipei Sans TC Beta" pitchFamily="2" charset="-120"/>
              </a:rPr>
              <a:t>遊戲開發以</a:t>
            </a:r>
            <a:r>
              <a:rPr lang="en-US" altLang="zh-TW" sz="2400" dirty="0" err="1">
                <a:solidFill>
                  <a:schemeClr val="tx2"/>
                </a:solidFill>
                <a:latin typeface="Taipei Sans TC Beta" pitchFamily="2" charset="-120"/>
                <a:ea typeface="Taipei Sans TC Beta" pitchFamily="2" charset="-120"/>
              </a:rPr>
              <a:t>Unity</a:t>
            </a:r>
            <a:r>
              <a:rPr lang="zh-TW" altLang="en-US" sz="2400" dirty="0">
                <a:latin typeface="Taipei Sans TC Beta" pitchFamily="2" charset="-120"/>
                <a:ea typeface="Taipei Sans TC Beta" pitchFamily="2" charset="-120"/>
              </a:rPr>
              <a:t>製作。</a:t>
            </a:r>
            <a:endParaRPr lang="en-US" altLang="zh-TW" sz="2400" dirty="0">
              <a:latin typeface="Taipei Sans TC Beta" pitchFamily="2" charset="-120"/>
              <a:ea typeface="Taipei Sans TC Beta" pitchFamily="2" charset="-120"/>
            </a:endParaRPr>
          </a:p>
        </p:txBody>
      </p:sp>
      <p:pic>
        <p:nvPicPr>
          <p:cNvPr id="30" name="Picture 2" descr="C:\Users\ASUS\Downloads\unity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50" t="18992" r="11860" b="28549"/>
          <a:stretch/>
        </p:blipFill>
        <p:spPr bwMode="auto">
          <a:xfrm>
            <a:off x="7506878" y="1549826"/>
            <a:ext cx="1588170" cy="7315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3" name="矩形 2"/>
          <p:cNvSpPr/>
          <p:nvPr/>
        </p:nvSpPr>
        <p:spPr>
          <a:xfrm>
            <a:off x="3012588" y="3527691"/>
            <a:ext cx="68199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故事背景在於高度汙染的地球。地表已無生物存在，而有一種</a:t>
            </a:r>
            <a:r>
              <a:rPr lang="en-US" altLang="zh-TW" sz="2400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鮫人族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，因生存在海底得到</a:t>
            </a:r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倖免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而</a:t>
            </a:r>
            <a:r>
              <a:rPr lang="en-US" altLang="zh-TW" sz="2400" dirty="0" err="1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環境的汙染及變異的生物也逐漸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朝</a:t>
            </a:r>
            <a:r>
              <a:rPr lang="en-US" altLang="zh-TW" sz="2400" dirty="0" err="1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這裡襲來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</a:p>
        </p:txBody>
      </p:sp>
      <p:pic>
        <p:nvPicPr>
          <p:cNvPr id="32" name="Picture 3" descr="D:\2019資工專題\P_STAND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1369" y="4772675"/>
            <a:ext cx="1562100" cy="1911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5" descr="D:\2019資工專題\塑膠小魚\PBF_ATTACK1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6147" y="5854905"/>
            <a:ext cx="1782813" cy="721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D:\2019資工專題\吸管海膽\移動\1-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2312" y="5467086"/>
            <a:ext cx="1816572" cy="1284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 3"/>
          <p:cNvSpPr/>
          <p:nvPr/>
        </p:nvSpPr>
        <p:spPr>
          <a:xfrm>
            <a:off x="4536706" y="114478"/>
            <a:ext cx="2441694" cy="8338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30000"/>
              </a:lnSpc>
            </a:pPr>
            <a:r>
              <a:rPr lang="zh-TW" altLang="en-US" sz="4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ipei Sans TC Beta" pitchFamily="2" charset="-120"/>
                <a:ea typeface="Taipei Sans TC Beta" pitchFamily="2" charset="-120"/>
              </a:rPr>
              <a:t>研究步驟</a:t>
            </a:r>
            <a:endParaRPr lang="zh-CN" altLang="en-US" sz="4400" dirty="0">
              <a:solidFill>
                <a:schemeClr val="tx1">
                  <a:lumMod val="75000"/>
                  <a:lumOff val="25000"/>
                </a:schemeClr>
              </a:solidFill>
              <a:latin typeface="Taipei Sans TC Beta" pitchFamily="2" charset="-120"/>
              <a:ea typeface="Taipei Sans TC Beta" pitchFamily="2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558456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 animBg="1"/>
      <p:bldP spid="7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OTHERS"/>
  <p:tag name="ID" val="55351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92725"/>
  <p:tag name="MH_LIBRARY" val="GRAPHIC"/>
  <p:tag name="MH_TYPE" val="SubTitle"/>
  <p:tag name="MH_ORDER" val="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92725"/>
  <p:tag name="MH_LIBRARY" val="GRAPHIC"/>
  <p:tag name="MH_TYPE" val="Other"/>
  <p:tag name="MH_ORDER" val="1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92725"/>
  <p:tag name="MH_LIBRARY" val="GRAPHIC"/>
  <p:tag name="MH_TYPE" val="Other"/>
  <p:tag name="MH_ORDER" val="1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92725"/>
  <p:tag name="MH_LIBRARY" val="GRAPHIC"/>
  <p:tag name="MH_TYPE" val="Other"/>
  <p:tag name="MH_ORDER" val="12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92725"/>
  <p:tag name="MH_LIBRARY" val="GRAPHIC"/>
  <p:tag name="MH_TYPE" val="SubTitle"/>
  <p:tag name="MH_ORDER" val="3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92725"/>
  <p:tag name="MH_LIBRARY" val="GRAPHIC"/>
  <p:tag name="MH_TYPE" val="Other"/>
  <p:tag name="MH_ORDER" val="7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92725"/>
  <p:tag name="MH_LIBRARY" val="GRAPHIC"/>
  <p:tag name="MH_TYPE" val="Other"/>
  <p:tag name="MH_ORDER" val="8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92725"/>
  <p:tag name="MH_LIBRARY" val="GRAPHIC"/>
  <p:tag name="MH_TYPE" val="Other"/>
  <p:tag name="MH_ORDER" val="9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92725"/>
  <p:tag name="MH_LIBRARY" val="GRAPHIC"/>
  <p:tag name="MH_TYPE" val="SubTitle"/>
  <p:tag name="MH_ORDER" val="2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92725"/>
  <p:tag name="MH_LIBRARY" val="GRAPHIC"/>
  <p:tag name="MH_TYPE" val="Other"/>
  <p:tag name="MH_ORDER" val="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92725"/>
  <p:tag name="MH_LIBRARY" val="GRAPHIC"/>
  <p:tag name="MH_TYPE" val="Other"/>
  <p:tag name="MH_ORDER" val="8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92725"/>
  <p:tag name="MH_LIBRARY" val="GRAPHIC"/>
  <p:tag name="MH_TYPE" val="Other"/>
  <p:tag name="MH_ORDER" val="5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92725"/>
  <p:tag name="MH_LIBRARY" val="GRAPHIC"/>
  <p:tag name="MH_TYPE" val="Other"/>
  <p:tag name="MH_ORDER" val="6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92725"/>
  <p:tag name="MH_LIBRARY" val="GRAPHIC"/>
  <p:tag name="MH_TYPE" val="SubTitle"/>
  <p:tag name="MH_ORDER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92725"/>
  <p:tag name="MH_LIBRARY" val="GRAPHIC"/>
  <p:tag name="MH_TYPE" val="Other"/>
  <p:tag name="MH_ORDER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92725"/>
  <p:tag name="MH_LIBRARY" val="GRAPHIC"/>
  <p:tag name="MH_TYPE" val="Other"/>
  <p:tag name="MH_ORDER" val="2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92725"/>
  <p:tag name="MH_LIBRARY" val="GRAPHIC"/>
  <p:tag name="MH_TYPE" val="Other"/>
  <p:tag name="MH_ORDER" val="3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630124613"/>
  <p:tag name="MH_LIBRARY" val="GRAPHIC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92725"/>
  <p:tag name="MH_LIBRARY" val="GRAPHIC"/>
  <p:tag name="MH_TYPE" val="Other"/>
  <p:tag name="MH_ORDER" val="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92725"/>
  <p:tag name="MH_LIBRARY" val="GRAPHIC"/>
  <p:tag name="MH_TYPE" val="SubTitle"/>
  <p:tag name="MH_ORDER" val="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92725"/>
  <p:tag name="MH_LIBRARY" val="GRAPHIC"/>
  <p:tag name="MH_TYPE" val="Other"/>
  <p:tag name="MH_ORDER" val="1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92725"/>
  <p:tag name="MH_LIBRARY" val="GRAPHIC"/>
  <p:tag name="MH_TYPE" val="Other"/>
  <p:tag name="MH_ORDER" val="1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92725"/>
  <p:tag name="MH_LIBRARY" val="GRAPHIC"/>
  <p:tag name="MH_TYPE" val="SubTitle"/>
  <p:tag name="MH_ORDER" val="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92725"/>
  <p:tag name="MH_LIBRARY" val="GRAPHIC"/>
  <p:tag name="MH_TYPE" val="Other"/>
  <p:tag name="MH_ORDER" val="1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92725"/>
  <p:tag name="MH_LIBRARY" val="GRAPHIC"/>
  <p:tag name="MH_TYPE" val="Other"/>
  <p:tag name="MH_ORDER" val="10"/>
</p:tagLst>
</file>

<file path=ppt/theme/theme1.xml><?xml version="1.0" encoding="utf-8"?>
<a:theme xmlns:a="http://schemas.openxmlformats.org/drawingml/2006/main" name="Office 主题​​">
  <a:themeElements>
    <a:clrScheme name="自定义 937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1718D"/>
      </a:accent1>
      <a:accent2>
        <a:srgbClr val="91ACC2"/>
      </a:accent2>
      <a:accent3>
        <a:srgbClr val="51718D"/>
      </a:accent3>
      <a:accent4>
        <a:srgbClr val="91ACC2"/>
      </a:accent4>
      <a:accent5>
        <a:srgbClr val="51718D"/>
      </a:accent5>
      <a:accent6>
        <a:srgbClr val="91ACC2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421</TotalTime>
  <Words>590</Words>
  <Application>Microsoft Office PowerPoint</Application>
  <PresentationFormat>自訂</PresentationFormat>
  <Paragraphs>188</Paragraphs>
  <Slides>31</Slides>
  <Notes>11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31</vt:i4>
      </vt:variant>
    </vt:vector>
  </HeadingPairs>
  <TitlesOfParts>
    <vt:vector size="32" baseType="lpstr">
      <vt:lpstr>Office 主题​​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优品PPT</dc:creator>
  <dc:description>http://www.ypppt.com/</dc:description>
  <cp:lastModifiedBy>ASUS</cp:lastModifiedBy>
  <cp:revision>74</cp:revision>
  <dcterms:created xsi:type="dcterms:W3CDTF">2017-07-09T11:42:26Z</dcterms:created>
  <dcterms:modified xsi:type="dcterms:W3CDTF">2019-12-02T12:32:56Z</dcterms:modified>
</cp:coreProperties>
</file>