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0" r:id="rId4"/>
    <p:sldId id="279" r:id="rId5"/>
    <p:sldId id="268" r:id="rId6"/>
    <p:sldId id="280" r:id="rId7"/>
    <p:sldId id="262" r:id="rId8"/>
    <p:sldId id="273" r:id="rId9"/>
    <p:sldId id="281" r:id="rId10"/>
    <p:sldId id="263" r:id="rId11"/>
    <p:sldId id="276" r:id="rId12"/>
    <p:sldId id="266" r:id="rId13"/>
    <p:sldId id="278" r:id="rId14"/>
    <p:sldId id="288" r:id="rId15"/>
    <p:sldId id="275" r:id="rId16"/>
    <p:sldId id="283" r:id="rId17"/>
    <p:sldId id="284" r:id="rId18"/>
    <p:sldId id="286" r:id="rId19"/>
    <p:sldId id="282" r:id="rId20"/>
    <p:sldId id="285" r:id="rId21"/>
    <p:sldId id="272" r:id="rId22"/>
    <p:sldId id="289" r:id="rId23"/>
    <p:sldId id="271" r:id="rId24"/>
    <p:sldId id="265" r:id="rId25"/>
    <p:sldId id="290" r:id="rId26"/>
    <p:sldId id="274" r:id="rId27"/>
    <p:sldId id="287" r:id="rId28"/>
  </p:sldIdLst>
  <p:sldSz cx="9144000" cy="5143500" type="screen16x9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04">
          <p15:clr>
            <a:srgbClr val="A4A3A4"/>
          </p15:clr>
        </p15:guide>
        <p15:guide id="2" orient="horz" pos="2436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4332">
          <p15:clr>
            <a:srgbClr val="A4A3A4"/>
          </p15:clr>
        </p15:guide>
        <p15:guide id="5" pos="1429">
          <p15:clr>
            <a:srgbClr val="A4A3A4"/>
          </p15:clr>
        </p15:guide>
        <p15:guide id="6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nCi" initials="W" lastIdx="1" clrIdx="0">
    <p:extLst>
      <p:ext uri="{19B8F6BF-5375-455C-9EA6-DF929625EA0E}">
        <p15:presenceInfo xmlns:p15="http://schemas.microsoft.com/office/powerpoint/2012/main" userId="WenC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E78D6"/>
    <a:srgbClr val="7E36B4"/>
    <a:srgbClr val="00E266"/>
    <a:srgbClr val="00B050"/>
    <a:srgbClr val="F57F87"/>
    <a:srgbClr val="FFD757"/>
    <a:srgbClr val="FFCF37"/>
    <a:srgbClr val="F476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 varScale="1">
        <p:scale>
          <a:sx n="110" d="100"/>
          <a:sy n="110" d="100"/>
        </p:scale>
        <p:origin x="658" y="211"/>
      </p:cViewPr>
      <p:guideLst>
        <p:guide orient="horz" pos="804"/>
        <p:guide orient="horz" pos="2436"/>
        <p:guide orient="horz" pos="1620"/>
        <p:guide pos="4332"/>
        <p:guide pos="142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6" cy="72006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6E6E29-45B7-4AF6-849B-1A2CC8795401}" type="datetime1">
              <a:rPr lang="zh-CN" altLang="en-US"/>
              <a:pPr/>
              <a:t>2018/12/5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6A25A6-B6C2-4919-BB44-76CD9F434386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065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6E6E29-45B7-4AF6-849B-1A2CC8795401}" type="datetime1">
              <a:rPr lang="zh-CN" altLang="en-US"/>
              <a:pPr/>
              <a:t>2018/12/5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CB6691-E9D3-48CE-8571-CBBE382EAAD6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753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6E6E29-45B7-4AF6-849B-1A2CC8795401}" type="datetime1">
              <a:rPr lang="zh-CN" altLang="en-US"/>
              <a:pPr/>
              <a:t>2018/12/5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3809F1-EEC3-420A-BFC6-BEFA04DB55CE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01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</p:spPr>
        <p:txBody>
          <a:bodyPr/>
          <a:lstStyle>
            <a:lvl1pPr>
              <a:defRPr/>
            </a:lvl1pPr>
          </a:lstStyle>
          <a:p>
            <a:fld id="{B56E6E29-45B7-4AF6-849B-1A2CC8795401}" type="datetime1">
              <a:rPr lang="zh-CN" altLang="en-US"/>
              <a:pPr/>
              <a:t>2018/12/5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</p:spPr>
        <p:txBody>
          <a:bodyPr/>
          <a:lstStyle>
            <a:lvl1pPr>
              <a:defRPr/>
            </a:lvl1pPr>
          </a:lstStyle>
          <a:p>
            <a:fld id="{A557ACEA-8BB9-4C66-80A6-39D6E9455EC7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979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6E6E29-45B7-4AF6-849B-1A2CC8795401}" type="datetime1">
              <a:rPr lang="zh-CN" altLang="en-US"/>
              <a:pPr/>
              <a:t>2018/12/5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9B2C09-8377-4DAC-B297-C262D23DF423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409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6E6E29-45B7-4AF6-849B-1A2CC8795401}" type="datetime1">
              <a:rPr lang="zh-CN" altLang="en-US"/>
              <a:pPr/>
              <a:t>2018/12/5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1E1D71-1B49-4248-8410-16B0ACBD585F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325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6E6E29-45B7-4AF6-849B-1A2CC8795401}" type="datetime1">
              <a:rPr lang="zh-CN" altLang="en-US"/>
              <a:pPr/>
              <a:t>2018/12/5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010DFC-2EC5-489E-A8DE-F839042E3DF0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499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6E6E29-45B7-4AF6-849B-1A2CC8795401}" type="datetime1">
              <a:rPr lang="zh-CN" altLang="en-US"/>
              <a:pPr/>
              <a:t>2018/12/5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5DCB7B-53CC-46C7-A2CD-3C49F4740179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07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6E6E29-45B7-4AF6-849B-1A2CC8795401}" type="datetime1">
              <a:rPr lang="zh-CN" altLang="en-US"/>
              <a:pPr/>
              <a:t>2018/12/5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BBFB96-87BC-4ED8-AB1A-D14A00A40558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938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6E6E29-45B7-4AF6-849B-1A2CC8795401}" type="datetime1">
              <a:rPr lang="zh-CN" altLang="en-US"/>
              <a:pPr/>
              <a:t>2018/12/5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0FB145-661E-4A25-A42E-A2A85C2BD7F5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112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6E6E29-45B7-4AF6-849B-1A2CC8795401}" type="datetime1">
              <a:rPr lang="zh-CN" altLang="en-US"/>
              <a:pPr/>
              <a:t>2018/12/5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CDFD61-B17B-49F1-8DDB-225D7A7AB09D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75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6E6E29-45B7-4AF6-849B-1A2CC8795401}" type="datetime1">
              <a:rPr lang="zh-CN" altLang="en-US"/>
              <a:pPr/>
              <a:t>2018/12/5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43AD53-AF45-4F54-8253-9F7FE4C80A41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693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itchFamily="34" charset="0"/>
              </a:rPr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Calibri" pitchFamily="34" charset="0"/>
              </a:rPr>
              <a:t>第二级</a:t>
            </a:r>
          </a:p>
          <a:p>
            <a:pPr lvl="2"/>
            <a:r>
              <a:rPr lang="zh-CN" smtClean="0">
                <a:sym typeface="Calibri" pitchFamily="34" charset="0"/>
              </a:rPr>
              <a:t>第三级</a:t>
            </a:r>
          </a:p>
          <a:p>
            <a:pPr lvl="3"/>
            <a:r>
              <a:rPr lang="zh-CN" smtClean="0">
                <a:sym typeface="Calibri" pitchFamily="34" charset="0"/>
              </a:rPr>
              <a:t>第四级</a:t>
            </a:r>
          </a:p>
          <a:p>
            <a:pPr lvl="4"/>
            <a:r>
              <a:rPr lang="zh-CN" smtClean="0">
                <a:sym typeface="Calibri" pitchFamily="34" charset="0"/>
              </a:rPr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B56E6E29-45B7-4AF6-849B-1A2CC8795401}" type="datetime1">
              <a:rPr lang="zh-CN" altLang="en-US"/>
              <a:pPr/>
              <a:t>2018/12/5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endParaRPr lang="zh-CN" altLang="zh-CN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1B0B2CEF-4FE7-4EA7-A65B-EAFB251AAD1C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/>
  <p:txStyles>
    <p:titleStyle>
      <a:lvl1pPr marL="9144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itchFamily="34" charset="0"/>
        </a:defRPr>
      </a:lvl1pPr>
      <a:lvl2pPr marL="9144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2pPr>
      <a:lvl3pPr marL="9144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3pPr>
      <a:lvl4pPr marL="9144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4pPr>
      <a:lvl5pPr marL="9144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5pPr>
      <a:lvl6pPr marL="13716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矩形 1"/>
          <p:cNvSpPr>
            <a:spLocks noChangeArrowheads="1"/>
          </p:cNvSpPr>
          <p:nvPr/>
        </p:nvSpPr>
        <p:spPr bwMode="auto">
          <a:xfrm>
            <a:off x="-71438" y="-19050"/>
            <a:ext cx="9253538" cy="2282825"/>
          </a:xfrm>
          <a:prstGeom prst="rect">
            <a:avLst/>
          </a:prstGeom>
          <a:solidFill>
            <a:srgbClr val="FA4453"/>
          </a:solidFill>
          <a:ln w="12700" cap="flat" cmpd="sng">
            <a:solidFill>
              <a:schemeClr val="bg1"/>
            </a:solidFill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3076" name="直接连接符 16"/>
          <p:cNvSpPr>
            <a:spLocks noChangeShapeType="1"/>
          </p:cNvSpPr>
          <p:nvPr/>
        </p:nvSpPr>
        <p:spPr bwMode="auto">
          <a:xfrm flipH="1">
            <a:off x="3851275" y="1131888"/>
            <a:ext cx="635000" cy="0"/>
          </a:xfrm>
          <a:prstGeom prst="line">
            <a:avLst/>
          </a:prstGeom>
          <a:noFill/>
          <a:ln w="12700" cap="flat" cmpd="sng">
            <a:solidFill>
              <a:schemeClr val="bg1"/>
            </a:solidFill>
            <a:prstDash val="sysDash"/>
            <a:bevel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3077" name="组合 38"/>
          <p:cNvGrpSpPr>
            <a:grpSpLocks/>
          </p:cNvGrpSpPr>
          <p:nvPr/>
        </p:nvGrpSpPr>
        <p:grpSpPr bwMode="auto">
          <a:xfrm>
            <a:off x="3736975" y="411163"/>
            <a:ext cx="1670050" cy="1439862"/>
            <a:chOff x="0" y="0"/>
            <a:chExt cx="1670586" cy="1440160"/>
          </a:xfrm>
        </p:grpSpPr>
        <p:sp>
          <p:nvSpPr>
            <p:cNvPr id="3078" name="六边形 2"/>
            <p:cNvSpPr>
              <a:spLocks noChangeArrowheads="1"/>
            </p:cNvSpPr>
            <p:nvPr/>
          </p:nvSpPr>
          <p:spPr bwMode="auto">
            <a:xfrm>
              <a:off x="0" y="0"/>
              <a:ext cx="1670586" cy="1440160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3C3C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3079" name="直接连接符 4"/>
            <p:cNvSpPr>
              <a:spLocks noChangeShapeType="1"/>
            </p:cNvSpPr>
            <p:nvPr/>
          </p:nvSpPr>
          <p:spPr bwMode="auto">
            <a:xfrm flipV="1">
              <a:off x="832476" y="125678"/>
              <a:ext cx="403245" cy="576064"/>
            </a:xfrm>
            <a:prstGeom prst="line">
              <a:avLst/>
            </a:prstGeom>
            <a:noFill/>
            <a:ln w="12700" cap="flat" cmpd="sng">
              <a:solidFill>
                <a:schemeClr val="bg1"/>
              </a:solidFill>
              <a:prstDash val="sysDash"/>
              <a:bevel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80" name="直接连接符 6"/>
            <p:cNvSpPr>
              <a:spLocks noChangeShapeType="1"/>
            </p:cNvSpPr>
            <p:nvPr/>
          </p:nvSpPr>
          <p:spPr bwMode="auto">
            <a:xfrm flipV="1">
              <a:off x="962090" y="720080"/>
              <a:ext cx="547261" cy="10269"/>
            </a:xfrm>
            <a:prstGeom prst="line">
              <a:avLst/>
            </a:prstGeom>
            <a:noFill/>
            <a:ln w="12700" cap="flat" cmpd="sng">
              <a:solidFill>
                <a:schemeClr val="bg1"/>
              </a:solidFill>
              <a:prstDash val="sysDash"/>
              <a:bevel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81" name="直接连接符 8"/>
            <p:cNvSpPr>
              <a:spLocks noChangeShapeType="1"/>
            </p:cNvSpPr>
            <p:nvPr/>
          </p:nvSpPr>
          <p:spPr bwMode="auto">
            <a:xfrm>
              <a:off x="832476" y="748757"/>
              <a:ext cx="403245" cy="556642"/>
            </a:xfrm>
            <a:prstGeom prst="line">
              <a:avLst/>
            </a:prstGeom>
            <a:noFill/>
            <a:ln w="12700" cap="flat" cmpd="sng">
              <a:solidFill>
                <a:schemeClr val="bg1"/>
              </a:solidFill>
              <a:prstDash val="sysDash"/>
              <a:bevel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82" name="直接连接符 12"/>
            <p:cNvSpPr>
              <a:spLocks noChangeShapeType="1"/>
            </p:cNvSpPr>
            <p:nvPr/>
          </p:nvSpPr>
          <p:spPr bwMode="auto">
            <a:xfrm flipH="1">
              <a:off x="432048" y="730349"/>
              <a:ext cx="388843" cy="575320"/>
            </a:xfrm>
            <a:prstGeom prst="line">
              <a:avLst/>
            </a:prstGeom>
            <a:noFill/>
            <a:ln w="12700" cap="flat" cmpd="sng">
              <a:solidFill>
                <a:schemeClr val="bg1"/>
              </a:solidFill>
              <a:prstDash val="sysDash"/>
              <a:bevel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83" name="直接连接符 18"/>
            <p:cNvSpPr>
              <a:spLocks noChangeShapeType="1"/>
            </p:cNvSpPr>
            <p:nvPr/>
          </p:nvSpPr>
          <p:spPr bwMode="auto">
            <a:xfrm flipH="1" flipV="1">
              <a:off x="432048" y="144016"/>
              <a:ext cx="403245" cy="576064"/>
            </a:xfrm>
            <a:prstGeom prst="line">
              <a:avLst/>
            </a:prstGeom>
            <a:noFill/>
            <a:ln w="12700" cap="flat" cmpd="sng">
              <a:solidFill>
                <a:schemeClr val="bg1"/>
              </a:solidFill>
              <a:prstDash val="sysDash"/>
              <a:bevel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84" name="流程图: 联系 33"/>
            <p:cNvSpPr>
              <a:spLocks noChangeArrowheads="1"/>
            </p:cNvSpPr>
            <p:nvPr/>
          </p:nvSpPr>
          <p:spPr bwMode="auto">
            <a:xfrm>
              <a:off x="447154" y="360040"/>
              <a:ext cx="748179" cy="748179"/>
            </a:xfrm>
            <a:prstGeom prst="flowChartConnector">
              <a:avLst/>
            </a:prstGeom>
            <a:solidFill>
              <a:srgbClr val="3C3C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3085" name="TextBox 34"/>
            <p:cNvSpPr>
              <a:spLocks noChangeArrowheads="1"/>
            </p:cNvSpPr>
            <p:nvPr/>
          </p:nvSpPr>
          <p:spPr bwMode="auto">
            <a:xfrm>
              <a:off x="195830" y="550803"/>
              <a:ext cx="125012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/>
              <a:endParaRPr lang="zh-CN" altLang="en-US" sz="1600" b="1" dirty="0">
                <a:solidFill>
                  <a:schemeClr val="bg1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3086" name="六边形 35"/>
            <p:cNvSpPr>
              <a:spLocks noChangeArrowheads="1"/>
            </p:cNvSpPr>
            <p:nvPr/>
          </p:nvSpPr>
          <p:spPr bwMode="auto">
            <a:xfrm>
              <a:off x="70076" y="52570"/>
              <a:ext cx="1524799" cy="1314482"/>
            </a:xfrm>
            <a:prstGeom prst="hexagon">
              <a:avLst>
                <a:gd name="adj" fmla="val 24999"/>
                <a:gd name="vf" fmla="val 115470"/>
              </a:avLst>
            </a:prstGeom>
            <a:noFill/>
            <a:ln w="3175" cap="flat" cmpd="sng">
              <a:solidFill>
                <a:srgbClr val="7F7F7F"/>
              </a:solidFill>
              <a:prstDash val="sysDot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3087" name="TextBox 53"/>
          <p:cNvSpPr>
            <a:spLocks noChangeArrowheads="1"/>
          </p:cNvSpPr>
          <p:nvPr/>
        </p:nvSpPr>
        <p:spPr bwMode="auto">
          <a:xfrm>
            <a:off x="957263" y="2495550"/>
            <a:ext cx="72009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TW" altLang="en-US" sz="3600" b="1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方正小标宋简体" pitchFamily="2" charset="-122"/>
              </a:rPr>
              <a:t>多功能影像掃地車</a:t>
            </a:r>
            <a:endParaRPr lang="zh-CN" altLang="en-US" sz="3600" b="1" dirty="0">
              <a:solidFill>
                <a:srgbClr val="595959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方正小标宋简体" pitchFamily="2" charset="-122"/>
            </a:endParaRPr>
          </a:p>
        </p:txBody>
      </p:sp>
      <p:sp>
        <p:nvSpPr>
          <p:cNvPr id="3088" name="矩形 37"/>
          <p:cNvSpPr>
            <a:spLocks noChangeArrowheads="1"/>
          </p:cNvSpPr>
          <p:nvPr/>
        </p:nvSpPr>
        <p:spPr bwMode="auto">
          <a:xfrm>
            <a:off x="3660594" y="3640472"/>
            <a:ext cx="1810111" cy="180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1200" dirty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itchFamily="34" charset="0"/>
              </a:rPr>
              <a:t>指導教授</a:t>
            </a:r>
            <a:r>
              <a:rPr lang="en-US" altLang="zh-TW" sz="120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itchFamily="34" charset="0"/>
              </a:rPr>
              <a:t>:</a:t>
            </a:r>
            <a:r>
              <a:rPr lang="zh-TW" altLang="en-US" sz="120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itchFamily="34" charset="0"/>
              </a:rPr>
              <a:t>李</a:t>
            </a:r>
            <a:r>
              <a:rPr lang="zh-TW" altLang="en-US" sz="1200" dirty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itchFamily="34" charset="0"/>
              </a:rPr>
              <a:t>佳</a:t>
            </a:r>
            <a:r>
              <a:rPr lang="zh-TW" altLang="en-US" sz="120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itchFamily="34" charset="0"/>
              </a:rPr>
              <a:t>衛老師</a:t>
            </a:r>
            <a:endParaRPr lang="en-US" altLang="zh-TW" sz="1200" dirty="0">
              <a:solidFill>
                <a:srgbClr val="595959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en-US" altLang="zh-TW" sz="1200" dirty="0" smtClean="0">
              <a:solidFill>
                <a:srgbClr val="595959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zh-TW" altLang="en-US" sz="120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itchFamily="34" charset="0"/>
              </a:rPr>
              <a:t>學生</a:t>
            </a:r>
            <a:r>
              <a:rPr lang="en-US" altLang="zh-TW" sz="120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itchFamily="34" charset="0"/>
              </a:rPr>
              <a:t>:</a:t>
            </a:r>
            <a:r>
              <a:rPr lang="zh-TW" altLang="en-US" sz="120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itchFamily="34" charset="0"/>
              </a:rPr>
              <a:t>許富淵</a:t>
            </a:r>
            <a:r>
              <a:rPr lang="en-US" altLang="zh-TW" sz="1200" dirty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itchFamily="34" charset="0"/>
              </a:rPr>
              <a:t>(10411170)</a:t>
            </a:r>
          </a:p>
          <a:p>
            <a:pPr algn="just">
              <a:lnSpc>
                <a:spcPct val="150000"/>
              </a:lnSpc>
            </a:pPr>
            <a:r>
              <a:rPr lang="en-US" altLang="zh-TW" sz="1200" dirty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itchFamily="34" charset="0"/>
              </a:rPr>
              <a:t>      </a:t>
            </a:r>
            <a:r>
              <a:rPr lang="en-US" altLang="zh-TW" sz="120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itchFamily="34" charset="0"/>
              </a:rPr>
              <a:t>   </a:t>
            </a:r>
            <a:r>
              <a:rPr lang="zh-TW" altLang="en-US" sz="120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itchFamily="34" charset="0"/>
              </a:rPr>
              <a:t>張文慈</a:t>
            </a:r>
            <a:r>
              <a:rPr lang="en-US" altLang="zh-TW" sz="1200" dirty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itchFamily="34" charset="0"/>
              </a:rPr>
              <a:t>(10411181)</a:t>
            </a:r>
          </a:p>
          <a:p>
            <a:pPr algn="just">
              <a:lnSpc>
                <a:spcPct val="150000"/>
              </a:lnSpc>
            </a:pPr>
            <a:r>
              <a:rPr lang="en-US" altLang="zh-TW" sz="1200" dirty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itchFamily="34" charset="0"/>
              </a:rPr>
              <a:t>      </a:t>
            </a:r>
            <a:r>
              <a:rPr lang="en-US" altLang="zh-TW" sz="120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itchFamily="34" charset="0"/>
              </a:rPr>
              <a:t>   </a:t>
            </a:r>
            <a:r>
              <a:rPr lang="zh-TW" altLang="en-US" sz="120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itchFamily="34" charset="0"/>
              </a:rPr>
              <a:t>許君瑋</a:t>
            </a:r>
            <a:r>
              <a:rPr lang="en-US" altLang="zh-TW" sz="1200" dirty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itchFamily="34" charset="0"/>
              </a:rPr>
              <a:t>(10411243)</a:t>
            </a:r>
          </a:p>
          <a:p>
            <a:pPr algn="ctr">
              <a:lnSpc>
                <a:spcPct val="150000"/>
              </a:lnSpc>
            </a:pPr>
            <a:endParaRPr lang="en-US" sz="1400" dirty="0">
              <a:solidFill>
                <a:srgbClr val="595959"/>
              </a:solidFill>
              <a:ea typeface="Arial Unicode MS" pitchFamily="34" charset="-122"/>
              <a:cs typeface="Arial Unicode MS" pitchFamily="34" charset="-122"/>
              <a:sym typeface="Arial" pitchFamily="34" charset="0"/>
            </a:endParaRPr>
          </a:p>
        </p:txBody>
      </p:sp>
      <p:sp>
        <p:nvSpPr>
          <p:cNvPr id="3089" name="直接连接符 39"/>
          <p:cNvSpPr>
            <a:spLocks noChangeShapeType="1"/>
          </p:cNvSpPr>
          <p:nvPr/>
        </p:nvSpPr>
        <p:spPr bwMode="auto">
          <a:xfrm>
            <a:off x="3921125" y="1123950"/>
            <a:ext cx="274638" cy="12700"/>
          </a:xfrm>
          <a:prstGeom prst="line">
            <a:avLst/>
          </a:prstGeom>
          <a:noFill/>
          <a:ln w="12700" cap="flat" cmpd="sng">
            <a:solidFill>
              <a:schemeClr val="bg1"/>
            </a:solidFill>
            <a:prstDash val="sysDash"/>
            <a:bevel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" name="流程图: 联系 18"/>
          <p:cNvSpPr>
            <a:spLocks noChangeArrowheads="1"/>
          </p:cNvSpPr>
          <p:nvPr/>
        </p:nvSpPr>
        <p:spPr bwMode="auto">
          <a:xfrm flipH="1">
            <a:off x="5796102" y="2116930"/>
            <a:ext cx="260177" cy="260587"/>
          </a:xfrm>
          <a:prstGeom prst="flowChartConnector">
            <a:avLst/>
          </a:prstGeom>
          <a:solidFill>
            <a:srgbClr val="05AFC8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0" name="流程图: 联系 19"/>
          <p:cNvSpPr>
            <a:spLocks noChangeArrowheads="1"/>
          </p:cNvSpPr>
          <p:nvPr/>
        </p:nvSpPr>
        <p:spPr bwMode="auto">
          <a:xfrm flipH="1">
            <a:off x="3101770" y="2114404"/>
            <a:ext cx="260587" cy="260587"/>
          </a:xfrm>
          <a:prstGeom prst="flowChartConnector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1" name="流程图: 联系 20"/>
          <p:cNvSpPr>
            <a:spLocks noChangeArrowheads="1"/>
          </p:cNvSpPr>
          <p:nvPr/>
        </p:nvSpPr>
        <p:spPr bwMode="auto">
          <a:xfrm flipH="1">
            <a:off x="1776002" y="2133946"/>
            <a:ext cx="260177" cy="260587"/>
          </a:xfrm>
          <a:prstGeom prst="flowChartConnector">
            <a:avLst/>
          </a:prstGeom>
          <a:solidFill>
            <a:srgbClr val="FA4453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2" name="流程图: 联系 18"/>
          <p:cNvSpPr>
            <a:spLocks noChangeArrowheads="1"/>
          </p:cNvSpPr>
          <p:nvPr/>
        </p:nvSpPr>
        <p:spPr bwMode="auto">
          <a:xfrm flipH="1">
            <a:off x="4448517" y="2109584"/>
            <a:ext cx="260177" cy="260587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3" name="流程图: 联系 18"/>
          <p:cNvSpPr>
            <a:spLocks noChangeArrowheads="1"/>
          </p:cNvSpPr>
          <p:nvPr/>
        </p:nvSpPr>
        <p:spPr bwMode="auto">
          <a:xfrm flipH="1">
            <a:off x="7124360" y="2133945"/>
            <a:ext cx="260177" cy="260587"/>
          </a:xfrm>
          <a:prstGeom prst="flowChartConnector">
            <a:avLst/>
          </a:prstGeom>
          <a:solidFill>
            <a:srgbClr val="7E36B4"/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806" y="879516"/>
            <a:ext cx="476756" cy="476756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流程图: 合并 38"/>
          <p:cNvSpPr>
            <a:spLocks noChangeArrowheads="1"/>
          </p:cNvSpPr>
          <p:nvPr/>
        </p:nvSpPr>
        <p:spPr bwMode="auto">
          <a:xfrm rot="16200000">
            <a:off x="-1171575" y="1436527"/>
            <a:ext cx="5329238" cy="3135313"/>
          </a:xfrm>
          <a:prstGeom prst="flowChartMerge">
            <a:avLst/>
          </a:prstGeom>
          <a:solidFill>
            <a:srgbClr val="00B050"/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0244" name="流程图: 合并 40"/>
          <p:cNvSpPr>
            <a:spLocks noChangeArrowheads="1"/>
          </p:cNvSpPr>
          <p:nvPr/>
        </p:nvSpPr>
        <p:spPr bwMode="auto">
          <a:xfrm rot="16200000">
            <a:off x="-811213" y="1634632"/>
            <a:ext cx="4606925" cy="2736850"/>
          </a:xfrm>
          <a:prstGeom prst="flowChartMerge">
            <a:avLst/>
          </a:prstGeom>
          <a:noFill/>
          <a:ln w="6350" cap="flat" cmpd="sng">
            <a:solidFill>
              <a:srgbClr val="7F7F7F"/>
            </a:solidFill>
            <a:prstDash val="sys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0245" name="流程图: 合并 43"/>
          <p:cNvSpPr>
            <a:spLocks noChangeArrowheads="1"/>
          </p:cNvSpPr>
          <p:nvPr/>
        </p:nvSpPr>
        <p:spPr bwMode="auto">
          <a:xfrm rot="5400000">
            <a:off x="6084094" y="3429794"/>
            <a:ext cx="431800" cy="287338"/>
          </a:xfrm>
          <a:prstGeom prst="flowChartMerge">
            <a:avLst/>
          </a:prstGeom>
          <a:noFill/>
          <a:ln w="6350" cap="flat" cmpd="sng">
            <a:solidFill>
              <a:srgbClr val="7F7F7F"/>
            </a:solidFill>
            <a:prstDash val="sys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0246" name="TextBox 9"/>
          <p:cNvSpPr>
            <a:spLocks noChangeArrowheads="1"/>
          </p:cNvSpPr>
          <p:nvPr/>
        </p:nvSpPr>
        <p:spPr bwMode="auto">
          <a:xfrm>
            <a:off x="3070225" y="2427738"/>
            <a:ext cx="30861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TW" altLang="en-US" sz="28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研究方法、</a:t>
            </a:r>
            <a:endParaRPr lang="en-US" altLang="zh-TW" sz="2800" b="1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algn="ctr"/>
            <a:r>
              <a:rPr lang="zh-TW" altLang="en-US" sz="28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功能介紹</a:t>
            </a:r>
            <a:endParaRPr lang="zh-CN" altLang="en-US" sz="2800" b="1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0247" name="TextBox 11"/>
          <p:cNvSpPr>
            <a:spLocks noChangeArrowheads="1"/>
          </p:cNvSpPr>
          <p:nvPr/>
        </p:nvSpPr>
        <p:spPr bwMode="auto">
          <a:xfrm>
            <a:off x="941388" y="2543015"/>
            <a:ext cx="12969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BatangChe" pitchFamily="49" charset="-127"/>
                <a:ea typeface="BatangChe" pitchFamily="49" charset="-127"/>
                <a:sym typeface="BatangChe" pitchFamily="49" charset="-127"/>
              </a:rPr>
              <a:t>3</a:t>
            </a:r>
            <a:endParaRPr lang="zh-CN" altLang="en-US" sz="5400" b="1" dirty="0">
              <a:solidFill>
                <a:schemeClr val="bg1"/>
              </a:solidFill>
              <a:latin typeface="BatangChe" pitchFamily="49" charset="-127"/>
              <a:ea typeface="BatangChe" pitchFamily="49" charset="-127"/>
              <a:sym typeface="BatangChe" pitchFamily="49" charset="-127"/>
            </a:endParaRPr>
          </a:p>
        </p:txBody>
      </p:sp>
      <p:sp>
        <p:nvSpPr>
          <p:cNvPr id="10248" name="矩形 58"/>
          <p:cNvSpPr>
            <a:spLocks noChangeArrowheads="1"/>
          </p:cNvSpPr>
          <p:nvPr/>
        </p:nvSpPr>
        <p:spPr bwMode="auto">
          <a:xfrm>
            <a:off x="0" y="5019675"/>
            <a:ext cx="9144000" cy="215900"/>
          </a:xfrm>
          <a:prstGeom prst="rect">
            <a:avLst/>
          </a:prstGeom>
          <a:solidFill>
            <a:srgbClr val="00B050"/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</p:spTree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7" name="组合 1"/>
          <p:cNvGrpSpPr>
            <a:grpSpLocks/>
          </p:cNvGrpSpPr>
          <p:nvPr/>
        </p:nvGrpSpPr>
        <p:grpSpPr bwMode="auto">
          <a:xfrm>
            <a:off x="107950" y="209550"/>
            <a:ext cx="3816350" cy="406400"/>
            <a:chOff x="0" y="0"/>
            <a:chExt cx="3816672" cy="405750"/>
          </a:xfrm>
        </p:grpSpPr>
        <p:sp>
          <p:nvSpPr>
            <p:cNvPr id="11268" name="直接连接符 2"/>
            <p:cNvSpPr>
              <a:spLocks noChangeShapeType="1"/>
            </p:cNvSpPr>
            <p:nvPr/>
          </p:nvSpPr>
          <p:spPr bwMode="auto">
            <a:xfrm flipV="1">
              <a:off x="782416" y="40650"/>
              <a:ext cx="1" cy="288032"/>
            </a:xfrm>
            <a:prstGeom prst="line">
              <a:avLst/>
            </a:prstGeom>
            <a:noFill/>
            <a:ln w="19050" cap="flat" cmpd="sng">
              <a:solidFill>
                <a:srgbClr val="595959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69" name="TextBox 3"/>
            <p:cNvSpPr>
              <a:spLocks noChangeArrowheads="1"/>
            </p:cNvSpPr>
            <p:nvPr/>
          </p:nvSpPr>
          <p:spPr bwMode="auto">
            <a:xfrm>
              <a:off x="0" y="5640"/>
              <a:ext cx="78241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en-US" altLang="zh-TW" sz="2000" b="1" dirty="0" smtClean="0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0</a:t>
              </a:r>
              <a:r>
                <a:rPr lang="en-US" sz="2000" b="1" dirty="0" smtClean="0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3</a:t>
              </a:r>
              <a:endParaRPr lang="zh-CN" altLang="en-US" sz="20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11270" name="TextBox 4"/>
            <p:cNvSpPr>
              <a:spLocks noChangeArrowheads="1"/>
            </p:cNvSpPr>
            <p:nvPr/>
          </p:nvSpPr>
          <p:spPr bwMode="auto">
            <a:xfrm>
              <a:off x="792336" y="0"/>
              <a:ext cx="30243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TW" altLang="en-US" b="1" dirty="0" smtClean="0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研究方</a:t>
              </a:r>
              <a:r>
                <a:rPr lang="zh-TW" altLang="en-US" b="1" dirty="0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法</a:t>
              </a:r>
              <a:endParaRPr lang="zh-CN" altLang="en-US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11271" name="TextBox 5"/>
          <p:cNvSpPr>
            <a:spLocks noChangeArrowheads="1"/>
          </p:cNvSpPr>
          <p:nvPr/>
        </p:nvSpPr>
        <p:spPr bwMode="auto">
          <a:xfrm>
            <a:off x="7524750" y="-92075"/>
            <a:ext cx="15113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5400" b="1">
                <a:solidFill>
                  <a:srgbClr val="05AFC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·</a:t>
            </a:r>
            <a:r>
              <a:rPr lang="en-US" sz="5400" b="1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sz="5400" b="1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·</a:t>
            </a:r>
            <a:r>
              <a:rPr lang="en-US" sz="5400" b="1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sz="5400" b="1">
                <a:solidFill>
                  <a:srgbClr val="FA445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·</a:t>
            </a:r>
            <a:endParaRPr lang="zh-CN" altLang="en-US" sz="5400" b="1">
              <a:solidFill>
                <a:srgbClr val="FA4453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11272" name="组合 10"/>
          <p:cNvGrpSpPr>
            <a:grpSpLocks/>
          </p:cNvGrpSpPr>
          <p:nvPr/>
        </p:nvGrpSpPr>
        <p:grpSpPr bwMode="auto">
          <a:xfrm>
            <a:off x="827688" y="1253277"/>
            <a:ext cx="1943100" cy="742425"/>
            <a:chOff x="65283" y="-52193"/>
            <a:chExt cx="1943968" cy="1020886"/>
          </a:xfrm>
        </p:grpSpPr>
        <p:sp>
          <p:nvSpPr>
            <p:cNvPr id="11273" name="矩形 9"/>
            <p:cNvSpPr>
              <a:spLocks noChangeArrowheads="1"/>
            </p:cNvSpPr>
            <p:nvPr/>
          </p:nvSpPr>
          <p:spPr bwMode="auto">
            <a:xfrm>
              <a:off x="65283" y="-52193"/>
              <a:ext cx="1943968" cy="1020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11274" name="矩形 7"/>
            <p:cNvSpPr>
              <a:spLocks noChangeArrowheads="1"/>
            </p:cNvSpPr>
            <p:nvPr/>
          </p:nvSpPr>
          <p:spPr bwMode="auto">
            <a:xfrm>
              <a:off x="173172" y="19817"/>
              <a:ext cx="1728192" cy="876869"/>
            </a:xfrm>
            <a:prstGeom prst="rect">
              <a:avLst/>
            </a:prstGeom>
            <a:solidFill>
              <a:srgbClr val="00E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16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lvl="0" algn="ctr"/>
              <a:r>
                <a:rPr lang="en-US" altLang="zh-TW" kern="100" dirty="0">
                  <a:solidFill>
                    <a:srgbClr val="000000"/>
                  </a:solidFill>
                  <a:latin typeface="標楷體" panose="03000509000000000000" pitchFamily="65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Arduino</a:t>
              </a:r>
              <a:r>
                <a:rPr lang="zh-TW" altLang="zh-TW" kern="100" dirty="0">
                  <a:solidFill>
                    <a:srgbClr val="000000"/>
                  </a:solidFill>
                  <a:latin typeface="Cambria" panose="020405030504060302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開發</a:t>
              </a:r>
              <a:r>
                <a:rPr lang="zh-TW" altLang="zh-TW" kern="1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板</a:t>
              </a:r>
              <a:endParaRPr lang="zh-TW" altLang="zh-TW" kern="100" dirty="0">
                <a:solidFill>
                  <a:srgbClr val="000000"/>
                </a:solidFill>
                <a:latin typeface="Cambria" panose="02040503050406030204" pitchFamily="18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278" name="组合 25"/>
          <p:cNvGrpSpPr>
            <a:grpSpLocks/>
          </p:cNvGrpSpPr>
          <p:nvPr/>
        </p:nvGrpSpPr>
        <p:grpSpPr bwMode="auto">
          <a:xfrm>
            <a:off x="900220" y="1291233"/>
            <a:ext cx="7560104" cy="3403566"/>
            <a:chOff x="0" y="0"/>
            <a:chExt cx="6156312" cy="2602315"/>
          </a:xfrm>
        </p:grpSpPr>
        <p:sp>
          <p:nvSpPr>
            <p:cNvPr id="11279" name="矩形 26"/>
            <p:cNvSpPr>
              <a:spLocks noChangeArrowheads="1"/>
            </p:cNvSpPr>
            <p:nvPr/>
          </p:nvSpPr>
          <p:spPr bwMode="auto">
            <a:xfrm>
              <a:off x="0" y="607686"/>
              <a:ext cx="6156312" cy="14863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11280" name="矩形 27"/>
            <p:cNvSpPr>
              <a:spLocks noChangeArrowheads="1"/>
            </p:cNvSpPr>
            <p:nvPr/>
          </p:nvSpPr>
          <p:spPr bwMode="auto">
            <a:xfrm>
              <a:off x="1634470" y="0"/>
              <a:ext cx="4521842" cy="625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11281" name="矩形 28"/>
            <p:cNvSpPr>
              <a:spLocks noChangeArrowheads="1"/>
            </p:cNvSpPr>
            <p:nvPr/>
          </p:nvSpPr>
          <p:spPr bwMode="auto">
            <a:xfrm>
              <a:off x="831" y="2094064"/>
              <a:ext cx="6155481" cy="508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11285" name="TextBox 37"/>
          <p:cNvSpPr>
            <a:spLocks noChangeArrowheads="1"/>
          </p:cNvSpPr>
          <p:nvPr/>
        </p:nvSpPr>
        <p:spPr bwMode="auto">
          <a:xfrm>
            <a:off x="935530" y="2151300"/>
            <a:ext cx="22811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TW" sz="1600" dirty="0"/>
              <a:t>Arduino</a:t>
            </a:r>
            <a:r>
              <a:rPr lang="zh-TW" altLang="zh-TW" sz="1600" dirty="0"/>
              <a:t>開發板</a:t>
            </a:r>
            <a:r>
              <a:rPr lang="zh-TW" altLang="zh-TW" sz="1600" dirty="0" smtClean="0"/>
              <a:t>腳位</a:t>
            </a:r>
            <a:endParaRPr lang="zh-CN" altLang="en-US" sz="16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1286" name="流程图: 合并 38"/>
          <p:cNvSpPr>
            <a:spLocks noChangeArrowheads="1"/>
          </p:cNvSpPr>
          <p:nvPr/>
        </p:nvSpPr>
        <p:spPr bwMode="auto">
          <a:xfrm rot="16200000">
            <a:off x="146844" y="280194"/>
            <a:ext cx="360362" cy="241300"/>
          </a:xfrm>
          <a:prstGeom prst="flowChartMerge">
            <a:avLst/>
          </a:prstGeom>
          <a:noFill/>
          <a:ln w="6350" cap="flat" cmpd="sng">
            <a:solidFill>
              <a:srgbClr val="7F7F7F"/>
            </a:solidFill>
            <a:prstDash val="sys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grpSp>
        <p:nvGrpSpPr>
          <p:cNvPr id="23" name="组合 13"/>
          <p:cNvGrpSpPr>
            <a:grpSpLocks/>
          </p:cNvGrpSpPr>
          <p:nvPr/>
        </p:nvGrpSpPr>
        <p:grpSpPr bwMode="auto">
          <a:xfrm>
            <a:off x="251259" y="803586"/>
            <a:ext cx="2965450" cy="707886"/>
            <a:chOff x="0" y="0"/>
            <a:chExt cx="2966281" cy="707992"/>
          </a:xfrm>
        </p:grpSpPr>
        <p:sp>
          <p:nvSpPr>
            <p:cNvPr id="24" name="矩形 9"/>
            <p:cNvSpPr>
              <a:spLocks noChangeArrowheads="1"/>
            </p:cNvSpPr>
            <p:nvPr/>
          </p:nvSpPr>
          <p:spPr bwMode="auto">
            <a:xfrm>
              <a:off x="251171" y="42106"/>
              <a:ext cx="2715110" cy="31589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25" name="矩形 10"/>
            <p:cNvSpPr>
              <a:spLocks noChangeArrowheads="1"/>
            </p:cNvSpPr>
            <p:nvPr/>
          </p:nvSpPr>
          <p:spPr bwMode="auto">
            <a:xfrm>
              <a:off x="0" y="42106"/>
              <a:ext cx="242354" cy="315898"/>
            </a:xfrm>
            <a:prstGeom prst="rect">
              <a:avLst/>
            </a:prstGeom>
            <a:solidFill>
              <a:srgbClr val="3C3C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26" name="TextBox 11"/>
            <p:cNvSpPr>
              <a:spLocks noChangeArrowheads="1"/>
            </p:cNvSpPr>
            <p:nvPr/>
          </p:nvSpPr>
          <p:spPr bwMode="auto">
            <a:xfrm>
              <a:off x="242353" y="0"/>
              <a:ext cx="2715111" cy="707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lvl="0"/>
              <a:r>
                <a:rPr lang="zh-TW" altLang="en-US" sz="20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使用</a:t>
              </a:r>
              <a:r>
                <a:rPr lang="en-US" altLang="zh-TW" sz="20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Arduino</a:t>
              </a:r>
              <a:r>
                <a:rPr lang="zh-TW" altLang="zh-TW" sz="20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開發板</a:t>
              </a:r>
            </a:p>
            <a:p>
              <a:endParaRPr lang="zh-CN" alt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27" name="直接连接符 1"/>
          <p:cNvSpPr>
            <a:spLocks noChangeShapeType="1"/>
          </p:cNvSpPr>
          <p:nvPr/>
        </p:nvSpPr>
        <p:spPr bwMode="auto">
          <a:xfrm>
            <a:off x="179388" y="714375"/>
            <a:ext cx="8713787" cy="0"/>
          </a:xfrm>
          <a:prstGeom prst="line">
            <a:avLst/>
          </a:prstGeom>
          <a:noFill/>
          <a:ln w="9525" cap="flat" cmpd="sng">
            <a:solidFill>
              <a:srgbClr val="A5A5A5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29" name="圖片 2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214" y="2593008"/>
            <a:ext cx="3200576" cy="1963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165001ksqaszbkks9u9k1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763" y="2516758"/>
            <a:ext cx="3286932" cy="2026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6042763"/>
      </p:ext>
    </p:extLst>
  </p:cSld>
  <p:clrMapOvr>
    <a:masterClrMapping/>
  </p:clrMapOvr>
  <p:transition spd="slow">
    <p:push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7" name="组合 1"/>
          <p:cNvGrpSpPr>
            <a:grpSpLocks/>
          </p:cNvGrpSpPr>
          <p:nvPr/>
        </p:nvGrpSpPr>
        <p:grpSpPr bwMode="auto">
          <a:xfrm>
            <a:off x="107950" y="209550"/>
            <a:ext cx="3816350" cy="406400"/>
            <a:chOff x="0" y="0"/>
            <a:chExt cx="3816672" cy="405750"/>
          </a:xfrm>
        </p:grpSpPr>
        <p:sp>
          <p:nvSpPr>
            <p:cNvPr id="11268" name="直接连接符 2"/>
            <p:cNvSpPr>
              <a:spLocks noChangeShapeType="1"/>
            </p:cNvSpPr>
            <p:nvPr/>
          </p:nvSpPr>
          <p:spPr bwMode="auto">
            <a:xfrm flipV="1">
              <a:off x="782416" y="40650"/>
              <a:ext cx="1" cy="288032"/>
            </a:xfrm>
            <a:prstGeom prst="line">
              <a:avLst/>
            </a:prstGeom>
            <a:noFill/>
            <a:ln w="19050" cap="flat" cmpd="sng">
              <a:solidFill>
                <a:srgbClr val="595959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69" name="TextBox 3"/>
            <p:cNvSpPr>
              <a:spLocks noChangeArrowheads="1"/>
            </p:cNvSpPr>
            <p:nvPr/>
          </p:nvSpPr>
          <p:spPr bwMode="auto">
            <a:xfrm>
              <a:off x="0" y="5640"/>
              <a:ext cx="78241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en-US" altLang="zh-TW" sz="2000" b="1" dirty="0" smtClean="0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0</a:t>
              </a:r>
              <a:r>
                <a:rPr lang="en-US" sz="2000" b="1" dirty="0" smtClean="0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3</a:t>
              </a:r>
              <a:endParaRPr lang="zh-CN" altLang="en-US" sz="20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11270" name="TextBox 4"/>
            <p:cNvSpPr>
              <a:spLocks noChangeArrowheads="1"/>
            </p:cNvSpPr>
            <p:nvPr/>
          </p:nvSpPr>
          <p:spPr bwMode="auto">
            <a:xfrm>
              <a:off x="792336" y="0"/>
              <a:ext cx="30243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TW" altLang="en-US" b="1" dirty="0" smtClean="0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研究方</a:t>
              </a:r>
              <a:r>
                <a:rPr lang="zh-TW" altLang="en-US" b="1" dirty="0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法</a:t>
              </a:r>
              <a:endParaRPr lang="zh-CN" altLang="en-US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11271" name="TextBox 5"/>
          <p:cNvSpPr>
            <a:spLocks noChangeArrowheads="1"/>
          </p:cNvSpPr>
          <p:nvPr/>
        </p:nvSpPr>
        <p:spPr bwMode="auto">
          <a:xfrm>
            <a:off x="7524750" y="-92075"/>
            <a:ext cx="15113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5400" b="1">
                <a:solidFill>
                  <a:srgbClr val="05AFC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·</a:t>
            </a:r>
            <a:r>
              <a:rPr lang="en-US" sz="5400" b="1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sz="5400" b="1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·</a:t>
            </a:r>
            <a:r>
              <a:rPr lang="en-US" sz="5400" b="1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sz="5400" b="1">
                <a:solidFill>
                  <a:srgbClr val="FA445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·</a:t>
            </a:r>
            <a:endParaRPr lang="zh-CN" altLang="en-US" sz="5400" b="1">
              <a:solidFill>
                <a:srgbClr val="FA4453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11278" name="组合 25"/>
          <p:cNvGrpSpPr>
            <a:grpSpLocks/>
          </p:cNvGrpSpPr>
          <p:nvPr/>
        </p:nvGrpSpPr>
        <p:grpSpPr bwMode="auto">
          <a:xfrm>
            <a:off x="900219" y="1291233"/>
            <a:ext cx="7560105" cy="3403566"/>
            <a:chOff x="-1" y="0"/>
            <a:chExt cx="6156313" cy="2602315"/>
          </a:xfrm>
        </p:grpSpPr>
        <p:sp>
          <p:nvSpPr>
            <p:cNvPr id="11279" name="矩形 26"/>
            <p:cNvSpPr>
              <a:spLocks noChangeArrowheads="1"/>
            </p:cNvSpPr>
            <p:nvPr/>
          </p:nvSpPr>
          <p:spPr bwMode="auto">
            <a:xfrm>
              <a:off x="0" y="607686"/>
              <a:ext cx="6156312" cy="14863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11280" name="矩形 27"/>
            <p:cNvSpPr>
              <a:spLocks noChangeArrowheads="1"/>
            </p:cNvSpPr>
            <p:nvPr/>
          </p:nvSpPr>
          <p:spPr bwMode="auto">
            <a:xfrm>
              <a:off x="-1" y="0"/>
              <a:ext cx="6156313" cy="625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11281" name="矩形 28"/>
            <p:cNvSpPr>
              <a:spLocks noChangeArrowheads="1"/>
            </p:cNvSpPr>
            <p:nvPr/>
          </p:nvSpPr>
          <p:spPr bwMode="auto">
            <a:xfrm>
              <a:off x="831" y="2094064"/>
              <a:ext cx="4499297" cy="508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11285" name="TextBox 37"/>
          <p:cNvSpPr>
            <a:spLocks noChangeArrowheads="1"/>
          </p:cNvSpPr>
          <p:nvPr/>
        </p:nvSpPr>
        <p:spPr bwMode="auto">
          <a:xfrm>
            <a:off x="599639" y="1700334"/>
            <a:ext cx="3935934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zh-TW" altLang="zh-TW" sz="1600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由於</a:t>
            </a:r>
            <a:r>
              <a:rPr lang="en-US" altLang="zh-TW" sz="1600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Arduino</a:t>
            </a:r>
            <a:r>
              <a:rPr lang="zh-TW" altLang="zh-TW" sz="1600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開發板腳位的電流不夠</a:t>
            </a:r>
            <a:r>
              <a:rPr lang="zh-TW" altLang="zh-TW" sz="1600" kern="100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大</a:t>
            </a:r>
            <a:r>
              <a:rPr lang="zh-TW" altLang="en-US" sz="1600" kern="100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無法讓</a:t>
            </a:r>
            <a:r>
              <a:rPr lang="zh-TW" altLang="zh-TW" sz="1600" kern="100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馬達</a:t>
            </a:r>
            <a:r>
              <a:rPr lang="zh-TW" altLang="zh-TW" sz="1600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驅動</a:t>
            </a:r>
            <a:r>
              <a:rPr lang="zh-TW" altLang="zh-TW" sz="1600" kern="100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，</a:t>
            </a:r>
            <a:r>
              <a:rPr lang="zh-TW" altLang="en-US" sz="1600" kern="100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因此</a:t>
            </a:r>
            <a:r>
              <a:rPr lang="zh-TW" altLang="zh-TW" sz="1600" kern="100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不能</a:t>
            </a:r>
            <a:r>
              <a:rPr lang="zh-TW" altLang="zh-TW" sz="1600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將馬達直接接到</a:t>
            </a:r>
            <a:r>
              <a:rPr lang="en-US" altLang="zh-TW" sz="1600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Arduino</a:t>
            </a:r>
            <a:r>
              <a:rPr lang="zh-TW" altLang="zh-TW" sz="1600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開發板的</a:t>
            </a:r>
            <a:r>
              <a:rPr lang="zh-TW" altLang="zh-TW" sz="1600" kern="100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腳</a:t>
            </a:r>
            <a:r>
              <a:rPr lang="zh-TW" altLang="en-US" sz="1600" kern="100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。</a:t>
            </a:r>
            <a:endParaRPr lang="en-US" altLang="zh-TW" sz="1600" kern="100" dirty="0" smtClean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indent="457200" algn="just">
              <a:spcAft>
                <a:spcPts val="0"/>
              </a:spcAft>
            </a:pPr>
            <a:endParaRPr lang="en-US" altLang="zh-TW" sz="1600" kern="100" dirty="0" smtClean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indent="457200" algn="just">
              <a:spcAft>
                <a:spcPts val="0"/>
              </a:spcAft>
            </a:pPr>
            <a:r>
              <a:rPr lang="zh-TW" altLang="zh-TW" sz="1600" kern="100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雖然</a:t>
            </a:r>
            <a:r>
              <a:rPr lang="en-US" altLang="zh-TW" sz="1600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Arduino</a:t>
            </a:r>
            <a:r>
              <a:rPr lang="zh-TW" altLang="zh-TW" sz="1600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開發板的腳位有</a:t>
            </a:r>
            <a:r>
              <a:rPr lang="en-US" altLang="zh-TW" sz="1600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5V</a:t>
            </a:r>
            <a:r>
              <a:rPr lang="zh-TW" altLang="zh-TW" sz="1600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的電壓差，但是電流太小了</a:t>
            </a:r>
            <a:r>
              <a:rPr lang="zh-TW" altLang="zh-TW" sz="1600" kern="100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，</a:t>
            </a:r>
            <a:r>
              <a:rPr lang="zh-TW" altLang="en-US" sz="1600" kern="100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所</a:t>
            </a:r>
            <a:r>
              <a:rPr lang="zh-TW" altLang="en-US" sz="1600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以</a:t>
            </a:r>
            <a:r>
              <a:rPr lang="zh-TW" altLang="zh-TW" sz="1600" kern="100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我們</a:t>
            </a:r>
            <a:r>
              <a:rPr lang="zh-TW" altLang="zh-TW" sz="1600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將</a:t>
            </a:r>
            <a:r>
              <a:rPr lang="en-US" altLang="zh-TW" sz="1600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Arduino</a:t>
            </a:r>
            <a:r>
              <a:rPr lang="zh-TW" altLang="zh-TW" sz="1600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開發板的腳位當作控制腳，控制一顆馬達驅動</a:t>
            </a:r>
            <a:r>
              <a:rPr lang="en-US" altLang="zh-TW" sz="1600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IC </a:t>
            </a:r>
            <a:r>
              <a:rPr lang="zh-TW" altLang="zh-TW" sz="1600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，提供馬達所需的電壓跟電流，控制腳選用了</a:t>
            </a:r>
            <a:r>
              <a:rPr lang="en-US" altLang="zh-TW" sz="1600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3 5 6 11</a:t>
            </a:r>
            <a:r>
              <a:rPr lang="zh-TW" altLang="zh-TW" sz="1600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腳。</a:t>
            </a:r>
            <a:endParaRPr lang="zh-TW" altLang="zh-TW" sz="1600" kern="100" dirty="0">
              <a:latin typeface="Times New Roman" panose="02020603050405020304" pitchFamily="18" charset="0"/>
              <a:ea typeface="新細明體" panose="02020500000000000000" pitchFamily="18" charset="-120"/>
            </a:endParaRP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endParaRPr lang="zh-CN" altLang="en-US" sz="16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1286" name="流程图: 合并 38"/>
          <p:cNvSpPr>
            <a:spLocks noChangeArrowheads="1"/>
          </p:cNvSpPr>
          <p:nvPr/>
        </p:nvSpPr>
        <p:spPr bwMode="auto">
          <a:xfrm rot="16200000">
            <a:off x="146844" y="280194"/>
            <a:ext cx="360362" cy="241300"/>
          </a:xfrm>
          <a:prstGeom prst="flowChartMerge">
            <a:avLst/>
          </a:prstGeom>
          <a:noFill/>
          <a:ln w="6350" cap="flat" cmpd="sng">
            <a:solidFill>
              <a:srgbClr val="7F7F7F"/>
            </a:solidFill>
            <a:prstDash val="sys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grpSp>
        <p:nvGrpSpPr>
          <p:cNvPr id="23" name="组合 13"/>
          <p:cNvGrpSpPr>
            <a:grpSpLocks/>
          </p:cNvGrpSpPr>
          <p:nvPr/>
        </p:nvGrpSpPr>
        <p:grpSpPr bwMode="auto">
          <a:xfrm>
            <a:off x="251259" y="734861"/>
            <a:ext cx="2965450" cy="400050"/>
            <a:chOff x="0" y="0"/>
            <a:chExt cx="2966281" cy="400110"/>
          </a:xfrm>
        </p:grpSpPr>
        <p:sp>
          <p:nvSpPr>
            <p:cNvPr id="24" name="矩形 9"/>
            <p:cNvSpPr>
              <a:spLocks noChangeArrowheads="1"/>
            </p:cNvSpPr>
            <p:nvPr/>
          </p:nvSpPr>
          <p:spPr bwMode="auto">
            <a:xfrm>
              <a:off x="251171" y="42106"/>
              <a:ext cx="2715110" cy="31589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25" name="矩形 10"/>
            <p:cNvSpPr>
              <a:spLocks noChangeArrowheads="1"/>
            </p:cNvSpPr>
            <p:nvPr/>
          </p:nvSpPr>
          <p:spPr bwMode="auto">
            <a:xfrm>
              <a:off x="0" y="42106"/>
              <a:ext cx="242354" cy="315898"/>
            </a:xfrm>
            <a:prstGeom prst="rect">
              <a:avLst/>
            </a:prstGeom>
            <a:solidFill>
              <a:srgbClr val="3C3C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26" name="TextBox 11"/>
            <p:cNvSpPr>
              <a:spLocks noChangeArrowheads="1"/>
            </p:cNvSpPr>
            <p:nvPr/>
          </p:nvSpPr>
          <p:spPr bwMode="auto">
            <a:xfrm>
              <a:off x="242353" y="0"/>
              <a:ext cx="271511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TW" altLang="en-US" sz="20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馬達控制</a:t>
              </a:r>
              <a:r>
                <a:rPr lang="zh-TW" altLang="en-US" sz="20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電路</a:t>
              </a:r>
              <a:endParaRPr lang="zh-CN" alt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27" name="直接连接符 1"/>
          <p:cNvSpPr>
            <a:spLocks noChangeShapeType="1"/>
          </p:cNvSpPr>
          <p:nvPr/>
        </p:nvSpPr>
        <p:spPr bwMode="auto">
          <a:xfrm>
            <a:off x="179388" y="714375"/>
            <a:ext cx="8713787" cy="0"/>
          </a:xfrm>
          <a:prstGeom prst="line">
            <a:avLst/>
          </a:prstGeom>
          <a:noFill/>
          <a:ln w="9525" cap="flat" cmpd="sng">
            <a:solidFill>
              <a:srgbClr val="A5A5A5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31" name="圖片 3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464" y="1347648"/>
            <a:ext cx="3110052" cy="3198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直接连接符 1"/>
          <p:cNvSpPr>
            <a:spLocks noChangeShapeType="1"/>
          </p:cNvSpPr>
          <p:nvPr/>
        </p:nvSpPr>
        <p:spPr bwMode="auto">
          <a:xfrm>
            <a:off x="179388" y="714375"/>
            <a:ext cx="8713787" cy="0"/>
          </a:xfrm>
          <a:prstGeom prst="line">
            <a:avLst/>
          </a:prstGeom>
          <a:noFill/>
          <a:ln w="9525" cap="flat" cmpd="sng">
            <a:solidFill>
              <a:srgbClr val="A5A5A5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196" name="直接连接符 2"/>
          <p:cNvSpPr>
            <a:spLocks noChangeShapeType="1"/>
          </p:cNvSpPr>
          <p:nvPr/>
        </p:nvSpPr>
        <p:spPr bwMode="auto">
          <a:xfrm flipV="1">
            <a:off x="1069975" y="282575"/>
            <a:ext cx="0" cy="287338"/>
          </a:xfrm>
          <a:prstGeom prst="line">
            <a:avLst/>
          </a:prstGeom>
          <a:noFill/>
          <a:ln w="19050" cap="flat" cmpd="sng">
            <a:solidFill>
              <a:srgbClr val="595959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197" name="TextBox 3"/>
          <p:cNvSpPr>
            <a:spLocks noChangeArrowheads="1"/>
          </p:cNvSpPr>
          <p:nvPr/>
        </p:nvSpPr>
        <p:spPr bwMode="auto">
          <a:xfrm>
            <a:off x="287338" y="225425"/>
            <a:ext cx="7826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2000" b="1" dirty="0" smtClean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0</a:t>
            </a:r>
            <a:r>
              <a:rPr lang="en-US" altLang="zh-TW" sz="20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3</a:t>
            </a:r>
            <a:endParaRPr lang="zh-CN" altLang="en-US" sz="20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198" name="TextBox 4"/>
          <p:cNvSpPr>
            <a:spLocks noChangeArrowheads="1"/>
          </p:cNvSpPr>
          <p:nvPr/>
        </p:nvSpPr>
        <p:spPr bwMode="auto">
          <a:xfrm>
            <a:off x="1084263" y="241300"/>
            <a:ext cx="2303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TW" altLang="en-US" b="1" dirty="0" smtClean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研究方</a:t>
            </a:r>
            <a:r>
              <a:rPr lang="zh-TW" altLang="en-US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法</a:t>
            </a:r>
            <a:endParaRPr lang="zh-CN" altLang="en-US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199" name="TextBox 5"/>
          <p:cNvSpPr>
            <a:spLocks noChangeArrowheads="1"/>
          </p:cNvSpPr>
          <p:nvPr/>
        </p:nvSpPr>
        <p:spPr bwMode="auto">
          <a:xfrm>
            <a:off x="7369175" y="-34925"/>
            <a:ext cx="15128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en-US" sz="5400" b="1">
                <a:solidFill>
                  <a:srgbClr val="05AFC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·</a:t>
            </a:r>
            <a:r>
              <a:rPr lang="en-US" sz="5400" b="1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sz="5400" b="1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·</a:t>
            </a:r>
            <a:r>
              <a:rPr lang="en-US" sz="5400" b="1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sz="5400" b="1">
                <a:solidFill>
                  <a:srgbClr val="FA445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·</a:t>
            </a:r>
            <a:endParaRPr lang="zh-CN" altLang="en-US" sz="5400" b="1">
              <a:solidFill>
                <a:srgbClr val="FA4453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200" name="矩形 6"/>
          <p:cNvSpPr>
            <a:spLocks noChangeArrowheads="1"/>
          </p:cNvSpPr>
          <p:nvPr/>
        </p:nvSpPr>
        <p:spPr bwMode="auto">
          <a:xfrm>
            <a:off x="517525" y="1020763"/>
            <a:ext cx="2714625" cy="315912"/>
          </a:xfrm>
          <a:prstGeom prst="rect">
            <a:avLst/>
          </a:prstGeom>
          <a:solidFill>
            <a:srgbClr val="00B050"/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8201" name="矩形 7"/>
          <p:cNvSpPr>
            <a:spLocks noChangeArrowheads="1"/>
          </p:cNvSpPr>
          <p:nvPr/>
        </p:nvSpPr>
        <p:spPr bwMode="auto">
          <a:xfrm>
            <a:off x="274638" y="1020763"/>
            <a:ext cx="242887" cy="315912"/>
          </a:xfrm>
          <a:prstGeom prst="rect">
            <a:avLst/>
          </a:prstGeom>
          <a:solidFill>
            <a:srgbClr val="3C3C37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8202" name="TextBox 8"/>
          <p:cNvSpPr>
            <a:spLocks noChangeArrowheads="1"/>
          </p:cNvSpPr>
          <p:nvPr/>
        </p:nvSpPr>
        <p:spPr bwMode="auto">
          <a:xfrm>
            <a:off x="539750" y="987425"/>
            <a:ext cx="270192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TW" altLang="en-US" sz="19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藍芽模組</a:t>
            </a:r>
            <a:endParaRPr lang="zh-CN" altLang="en-US" sz="19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208" name="矩形 17"/>
          <p:cNvSpPr>
            <a:spLocks noChangeArrowheads="1"/>
          </p:cNvSpPr>
          <p:nvPr/>
        </p:nvSpPr>
        <p:spPr bwMode="auto">
          <a:xfrm>
            <a:off x="0" y="5092700"/>
            <a:ext cx="9144000" cy="142875"/>
          </a:xfrm>
          <a:prstGeom prst="rect">
            <a:avLst/>
          </a:prstGeom>
          <a:solidFill>
            <a:srgbClr val="00B050"/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8209" name="流程图: 合并 30"/>
          <p:cNvSpPr>
            <a:spLocks noChangeArrowheads="1"/>
          </p:cNvSpPr>
          <p:nvPr/>
        </p:nvSpPr>
        <p:spPr bwMode="auto">
          <a:xfrm rot="16200000">
            <a:off x="146844" y="280194"/>
            <a:ext cx="360362" cy="241300"/>
          </a:xfrm>
          <a:prstGeom prst="flowChartMerge">
            <a:avLst/>
          </a:prstGeom>
          <a:noFill/>
          <a:ln w="6350" cap="flat" cmpd="sng">
            <a:solidFill>
              <a:srgbClr val="7F7F7F"/>
            </a:solidFill>
            <a:prstDash val="sys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pic>
        <p:nvPicPr>
          <p:cNvPr id="15" name="圖片 1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472708"/>
            <a:ext cx="3017520" cy="111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圖片 1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361" y="1020763"/>
            <a:ext cx="73152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矩形 6"/>
          <p:cNvSpPr>
            <a:spLocks noChangeArrowheads="1"/>
          </p:cNvSpPr>
          <p:nvPr/>
        </p:nvSpPr>
        <p:spPr bwMode="auto">
          <a:xfrm>
            <a:off x="527050" y="2974991"/>
            <a:ext cx="2714625" cy="315912"/>
          </a:xfrm>
          <a:prstGeom prst="rect">
            <a:avLst/>
          </a:prstGeom>
          <a:solidFill>
            <a:srgbClr val="00B050"/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3" name="矩形 7"/>
          <p:cNvSpPr>
            <a:spLocks noChangeArrowheads="1"/>
          </p:cNvSpPr>
          <p:nvPr/>
        </p:nvSpPr>
        <p:spPr bwMode="auto">
          <a:xfrm>
            <a:off x="284163" y="2974991"/>
            <a:ext cx="242887" cy="315912"/>
          </a:xfrm>
          <a:prstGeom prst="rect">
            <a:avLst/>
          </a:prstGeom>
          <a:solidFill>
            <a:srgbClr val="3C3C37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4" name="TextBox 8"/>
          <p:cNvSpPr>
            <a:spLocks noChangeArrowheads="1"/>
          </p:cNvSpPr>
          <p:nvPr/>
        </p:nvSpPr>
        <p:spPr bwMode="auto">
          <a:xfrm>
            <a:off x="549275" y="2941653"/>
            <a:ext cx="270192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TW" altLang="en-US" sz="19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光感測器</a:t>
            </a:r>
            <a:endParaRPr lang="zh-CN" altLang="en-US" sz="19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pic>
        <p:nvPicPr>
          <p:cNvPr id="25" name="圖片 2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3320981"/>
            <a:ext cx="5307152" cy="1570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圖片 25" descr="lastsca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14" y="3433510"/>
            <a:ext cx="3036540" cy="13734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3182102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直接连接符 1"/>
          <p:cNvSpPr>
            <a:spLocks noChangeShapeType="1"/>
          </p:cNvSpPr>
          <p:nvPr/>
        </p:nvSpPr>
        <p:spPr bwMode="auto">
          <a:xfrm>
            <a:off x="179388" y="714375"/>
            <a:ext cx="8713787" cy="0"/>
          </a:xfrm>
          <a:prstGeom prst="line">
            <a:avLst/>
          </a:prstGeom>
          <a:noFill/>
          <a:ln w="9525" cap="flat" cmpd="sng">
            <a:solidFill>
              <a:srgbClr val="A5A5A5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196" name="直接连接符 2"/>
          <p:cNvSpPr>
            <a:spLocks noChangeShapeType="1"/>
          </p:cNvSpPr>
          <p:nvPr/>
        </p:nvSpPr>
        <p:spPr bwMode="auto">
          <a:xfrm flipV="1">
            <a:off x="1069975" y="282575"/>
            <a:ext cx="0" cy="287338"/>
          </a:xfrm>
          <a:prstGeom prst="line">
            <a:avLst/>
          </a:prstGeom>
          <a:noFill/>
          <a:ln w="19050" cap="flat" cmpd="sng">
            <a:solidFill>
              <a:srgbClr val="595959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197" name="TextBox 3"/>
          <p:cNvSpPr>
            <a:spLocks noChangeArrowheads="1"/>
          </p:cNvSpPr>
          <p:nvPr/>
        </p:nvSpPr>
        <p:spPr bwMode="auto">
          <a:xfrm>
            <a:off x="287338" y="225425"/>
            <a:ext cx="7826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2000" b="1" dirty="0" smtClean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0</a:t>
            </a:r>
            <a:r>
              <a:rPr lang="en-US" altLang="zh-TW" sz="20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3</a:t>
            </a:r>
            <a:endParaRPr lang="zh-CN" altLang="en-US" sz="20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198" name="TextBox 4"/>
          <p:cNvSpPr>
            <a:spLocks noChangeArrowheads="1"/>
          </p:cNvSpPr>
          <p:nvPr/>
        </p:nvSpPr>
        <p:spPr bwMode="auto">
          <a:xfrm>
            <a:off x="1084263" y="241300"/>
            <a:ext cx="2303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TW" altLang="en-US" b="1" dirty="0" smtClean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功能介紹</a:t>
            </a:r>
            <a:endParaRPr lang="zh-CN" altLang="en-US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199" name="TextBox 5"/>
          <p:cNvSpPr>
            <a:spLocks noChangeArrowheads="1"/>
          </p:cNvSpPr>
          <p:nvPr/>
        </p:nvSpPr>
        <p:spPr bwMode="auto">
          <a:xfrm>
            <a:off x="7369175" y="-34925"/>
            <a:ext cx="15128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en-US" sz="5400" b="1">
                <a:solidFill>
                  <a:srgbClr val="05AFC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·</a:t>
            </a:r>
            <a:r>
              <a:rPr lang="en-US" sz="5400" b="1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sz="5400" b="1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·</a:t>
            </a:r>
            <a:r>
              <a:rPr lang="en-US" sz="5400" b="1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sz="5400" b="1">
                <a:solidFill>
                  <a:srgbClr val="FA445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·</a:t>
            </a:r>
            <a:endParaRPr lang="zh-CN" altLang="en-US" sz="5400" b="1">
              <a:solidFill>
                <a:srgbClr val="FA4453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200" name="矩形 6"/>
          <p:cNvSpPr>
            <a:spLocks noChangeArrowheads="1"/>
          </p:cNvSpPr>
          <p:nvPr/>
        </p:nvSpPr>
        <p:spPr bwMode="auto">
          <a:xfrm>
            <a:off x="517525" y="1020763"/>
            <a:ext cx="2714625" cy="315912"/>
          </a:xfrm>
          <a:prstGeom prst="rect">
            <a:avLst/>
          </a:prstGeom>
          <a:solidFill>
            <a:srgbClr val="00B050"/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8201" name="矩形 7"/>
          <p:cNvSpPr>
            <a:spLocks noChangeArrowheads="1"/>
          </p:cNvSpPr>
          <p:nvPr/>
        </p:nvSpPr>
        <p:spPr bwMode="auto">
          <a:xfrm>
            <a:off x="274638" y="1020763"/>
            <a:ext cx="242887" cy="315912"/>
          </a:xfrm>
          <a:prstGeom prst="rect">
            <a:avLst/>
          </a:prstGeom>
          <a:solidFill>
            <a:srgbClr val="3C3C37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8202" name="TextBox 8"/>
          <p:cNvSpPr>
            <a:spLocks noChangeArrowheads="1"/>
          </p:cNvSpPr>
          <p:nvPr/>
        </p:nvSpPr>
        <p:spPr bwMode="auto">
          <a:xfrm>
            <a:off x="539750" y="987425"/>
            <a:ext cx="270192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TW" altLang="en-US" sz="19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功能</a:t>
            </a:r>
            <a:endParaRPr lang="zh-CN" altLang="en-US" sz="19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208" name="矩形 17"/>
          <p:cNvSpPr>
            <a:spLocks noChangeArrowheads="1"/>
          </p:cNvSpPr>
          <p:nvPr/>
        </p:nvSpPr>
        <p:spPr bwMode="auto">
          <a:xfrm>
            <a:off x="0" y="5092700"/>
            <a:ext cx="9144000" cy="142875"/>
          </a:xfrm>
          <a:prstGeom prst="rect">
            <a:avLst/>
          </a:prstGeom>
          <a:solidFill>
            <a:srgbClr val="00B050"/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8209" name="流程图: 合并 30"/>
          <p:cNvSpPr>
            <a:spLocks noChangeArrowheads="1"/>
          </p:cNvSpPr>
          <p:nvPr/>
        </p:nvSpPr>
        <p:spPr bwMode="auto">
          <a:xfrm rot="16200000">
            <a:off x="146844" y="280194"/>
            <a:ext cx="360362" cy="241300"/>
          </a:xfrm>
          <a:prstGeom prst="flowChartMerge">
            <a:avLst/>
          </a:prstGeom>
          <a:noFill/>
          <a:ln w="6350" cap="flat" cmpd="sng">
            <a:solidFill>
              <a:srgbClr val="7F7F7F"/>
            </a:solidFill>
            <a:prstDash val="sys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6" name="TextBox 12"/>
          <p:cNvSpPr>
            <a:spLocks noChangeArrowheads="1"/>
          </p:cNvSpPr>
          <p:nvPr/>
        </p:nvSpPr>
        <p:spPr bwMode="auto">
          <a:xfrm>
            <a:off x="274639" y="1463676"/>
            <a:ext cx="35052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zh-TW" altLang="en-US" sz="1600" dirty="0" smtClean="0"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右圖為</a:t>
            </a:r>
            <a:r>
              <a:rPr lang="en-US" altLang="zh-TW" sz="1600" dirty="0">
                <a:ea typeface="標楷體" panose="03000509000000000000" pitchFamily="65" charset="-120"/>
                <a:cs typeface="Times New Roman" panose="02020603050405020304" pitchFamily="18" charset="0"/>
              </a:rPr>
              <a:t>Arduino</a:t>
            </a:r>
            <a:r>
              <a:rPr lang="zh-TW" altLang="zh-TW" sz="1600" dirty="0">
                <a:ea typeface="標楷體" panose="03000509000000000000" pitchFamily="65" charset="-120"/>
                <a:cs typeface="Times New Roman" panose="02020603050405020304" pitchFamily="18" charset="0"/>
              </a:rPr>
              <a:t>開發板</a:t>
            </a:r>
            <a:r>
              <a:rPr lang="zh-TW" altLang="en-US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流程圖</a:t>
            </a:r>
            <a:endParaRPr lang="zh-TW" altLang="en-US" sz="1600" dirty="0"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400843"/>
            <a:ext cx="2288769" cy="460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37487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直接连接符 1"/>
          <p:cNvSpPr>
            <a:spLocks noChangeShapeType="1"/>
          </p:cNvSpPr>
          <p:nvPr/>
        </p:nvSpPr>
        <p:spPr bwMode="auto">
          <a:xfrm>
            <a:off x="179388" y="714375"/>
            <a:ext cx="8713787" cy="0"/>
          </a:xfrm>
          <a:prstGeom prst="line">
            <a:avLst/>
          </a:prstGeom>
          <a:noFill/>
          <a:ln w="9525" cap="flat" cmpd="sng">
            <a:solidFill>
              <a:srgbClr val="A5A5A5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196" name="直接连接符 2"/>
          <p:cNvSpPr>
            <a:spLocks noChangeShapeType="1"/>
          </p:cNvSpPr>
          <p:nvPr/>
        </p:nvSpPr>
        <p:spPr bwMode="auto">
          <a:xfrm flipV="1">
            <a:off x="1069975" y="282575"/>
            <a:ext cx="0" cy="287338"/>
          </a:xfrm>
          <a:prstGeom prst="line">
            <a:avLst/>
          </a:prstGeom>
          <a:noFill/>
          <a:ln w="19050" cap="flat" cmpd="sng">
            <a:solidFill>
              <a:srgbClr val="595959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197" name="TextBox 3"/>
          <p:cNvSpPr>
            <a:spLocks noChangeArrowheads="1"/>
          </p:cNvSpPr>
          <p:nvPr/>
        </p:nvSpPr>
        <p:spPr bwMode="auto">
          <a:xfrm>
            <a:off x="287338" y="225425"/>
            <a:ext cx="7826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2000" b="1" dirty="0" smtClean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0</a:t>
            </a:r>
            <a:r>
              <a:rPr lang="en-US" altLang="zh-TW" sz="20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3</a:t>
            </a:r>
            <a:endParaRPr lang="zh-CN" altLang="en-US" sz="20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198" name="TextBox 4"/>
          <p:cNvSpPr>
            <a:spLocks noChangeArrowheads="1"/>
          </p:cNvSpPr>
          <p:nvPr/>
        </p:nvSpPr>
        <p:spPr bwMode="auto">
          <a:xfrm>
            <a:off x="1084263" y="241300"/>
            <a:ext cx="2303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TW" altLang="en-US" b="1" dirty="0" smtClean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功能介紹</a:t>
            </a:r>
            <a:endParaRPr lang="zh-CN" altLang="en-US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199" name="TextBox 5"/>
          <p:cNvSpPr>
            <a:spLocks noChangeArrowheads="1"/>
          </p:cNvSpPr>
          <p:nvPr/>
        </p:nvSpPr>
        <p:spPr bwMode="auto">
          <a:xfrm>
            <a:off x="7369175" y="-34925"/>
            <a:ext cx="15128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en-US" sz="5400" b="1">
                <a:solidFill>
                  <a:srgbClr val="05AFC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·</a:t>
            </a:r>
            <a:r>
              <a:rPr lang="en-US" sz="5400" b="1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sz="5400" b="1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·</a:t>
            </a:r>
            <a:r>
              <a:rPr lang="en-US" sz="5400" b="1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sz="5400" b="1">
                <a:solidFill>
                  <a:srgbClr val="FA445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·</a:t>
            </a:r>
            <a:endParaRPr lang="zh-CN" altLang="en-US" sz="5400" b="1">
              <a:solidFill>
                <a:srgbClr val="FA4453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200" name="矩形 6"/>
          <p:cNvSpPr>
            <a:spLocks noChangeArrowheads="1"/>
          </p:cNvSpPr>
          <p:nvPr/>
        </p:nvSpPr>
        <p:spPr bwMode="auto">
          <a:xfrm>
            <a:off x="517525" y="1020763"/>
            <a:ext cx="2714625" cy="315912"/>
          </a:xfrm>
          <a:prstGeom prst="rect">
            <a:avLst/>
          </a:prstGeom>
          <a:solidFill>
            <a:srgbClr val="00B050"/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8201" name="矩形 7"/>
          <p:cNvSpPr>
            <a:spLocks noChangeArrowheads="1"/>
          </p:cNvSpPr>
          <p:nvPr/>
        </p:nvSpPr>
        <p:spPr bwMode="auto">
          <a:xfrm>
            <a:off x="274638" y="1020763"/>
            <a:ext cx="242887" cy="315912"/>
          </a:xfrm>
          <a:prstGeom prst="rect">
            <a:avLst/>
          </a:prstGeom>
          <a:solidFill>
            <a:srgbClr val="3C3C37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8202" name="TextBox 8"/>
          <p:cNvSpPr>
            <a:spLocks noChangeArrowheads="1"/>
          </p:cNvSpPr>
          <p:nvPr/>
        </p:nvSpPr>
        <p:spPr bwMode="auto">
          <a:xfrm>
            <a:off x="539750" y="987425"/>
            <a:ext cx="270192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TW" altLang="en-US" sz="19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功能</a:t>
            </a:r>
            <a:endParaRPr lang="zh-CN" altLang="en-US" sz="19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208" name="矩形 17"/>
          <p:cNvSpPr>
            <a:spLocks noChangeArrowheads="1"/>
          </p:cNvSpPr>
          <p:nvPr/>
        </p:nvSpPr>
        <p:spPr bwMode="auto">
          <a:xfrm>
            <a:off x="0" y="5092700"/>
            <a:ext cx="9144000" cy="142875"/>
          </a:xfrm>
          <a:prstGeom prst="rect">
            <a:avLst/>
          </a:prstGeom>
          <a:solidFill>
            <a:srgbClr val="00B050"/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8209" name="流程图: 合并 30"/>
          <p:cNvSpPr>
            <a:spLocks noChangeArrowheads="1"/>
          </p:cNvSpPr>
          <p:nvPr/>
        </p:nvSpPr>
        <p:spPr bwMode="auto">
          <a:xfrm rot="16200000">
            <a:off x="146844" y="280194"/>
            <a:ext cx="360362" cy="241300"/>
          </a:xfrm>
          <a:prstGeom prst="flowChartMerge">
            <a:avLst/>
          </a:prstGeom>
          <a:noFill/>
          <a:ln w="6350" cap="flat" cmpd="sng">
            <a:solidFill>
              <a:srgbClr val="7F7F7F"/>
            </a:solidFill>
            <a:prstDash val="sys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7725" y="921864"/>
            <a:ext cx="5202806" cy="4067648"/>
          </a:xfrm>
          <a:prstGeom prst="rect">
            <a:avLst/>
          </a:prstGeom>
        </p:spPr>
      </p:pic>
      <p:sp>
        <p:nvSpPr>
          <p:cNvPr id="16" name="TextBox 12"/>
          <p:cNvSpPr>
            <a:spLocks noChangeArrowheads="1"/>
          </p:cNvSpPr>
          <p:nvPr/>
        </p:nvSpPr>
        <p:spPr bwMode="auto">
          <a:xfrm>
            <a:off x="274638" y="1463676"/>
            <a:ext cx="4729397" cy="787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zh-TW" altLang="en-US" sz="1600" dirty="0" smtClean="0"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右圖為使用流程</a:t>
            </a:r>
            <a:r>
              <a:rPr lang="zh-TW" altLang="en-US" sz="1600" dirty="0">
                <a:ea typeface="標楷體" panose="03000509000000000000" pitchFamily="65" charset="-120"/>
                <a:cs typeface="Times New Roman" panose="02020603050405020304" pitchFamily="18" charset="0"/>
              </a:rPr>
              <a:t>圖</a:t>
            </a:r>
          </a:p>
        </p:txBody>
      </p:sp>
    </p:spTree>
    <p:extLst>
      <p:ext uri="{BB962C8B-B14F-4D97-AF65-F5344CB8AC3E}">
        <p14:creationId xmlns:p14="http://schemas.microsoft.com/office/powerpoint/2010/main" val="4240377637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 bwMode="auto">
          <a:xfrm>
            <a:off x="5283857" y="800870"/>
            <a:ext cx="2232186" cy="41148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8195" name="直接连接符 1"/>
          <p:cNvSpPr>
            <a:spLocks noChangeShapeType="1"/>
          </p:cNvSpPr>
          <p:nvPr/>
        </p:nvSpPr>
        <p:spPr bwMode="auto">
          <a:xfrm>
            <a:off x="179388" y="714375"/>
            <a:ext cx="8713787" cy="0"/>
          </a:xfrm>
          <a:prstGeom prst="line">
            <a:avLst/>
          </a:prstGeom>
          <a:noFill/>
          <a:ln w="9525" cap="flat" cmpd="sng">
            <a:solidFill>
              <a:srgbClr val="A5A5A5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196" name="直接连接符 2"/>
          <p:cNvSpPr>
            <a:spLocks noChangeShapeType="1"/>
          </p:cNvSpPr>
          <p:nvPr/>
        </p:nvSpPr>
        <p:spPr bwMode="auto">
          <a:xfrm flipV="1">
            <a:off x="1069975" y="282575"/>
            <a:ext cx="0" cy="287338"/>
          </a:xfrm>
          <a:prstGeom prst="line">
            <a:avLst/>
          </a:prstGeom>
          <a:noFill/>
          <a:ln w="19050" cap="flat" cmpd="sng">
            <a:solidFill>
              <a:srgbClr val="595959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197" name="TextBox 3"/>
          <p:cNvSpPr>
            <a:spLocks noChangeArrowheads="1"/>
          </p:cNvSpPr>
          <p:nvPr/>
        </p:nvSpPr>
        <p:spPr bwMode="auto">
          <a:xfrm>
            <a:off x="287338" y="225425"/>
            <a:ext cx="7826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2000" b="1" dirty="0" smtClean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0</a:t>
            </a:r>
            <a:r>
              <a:rPr lang="en-US" altLang="zh-TW" sz="20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3</a:t>
            </a:r>
            <a:endParaRPr lang="zh-CN" altLang="en-US" sz="20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198" name="TextBox 4"/>
          <p:cNvSpPr>
            <a:spLocks noChangeArrowheads="1"/>
          </p:cNvSpPr>
          <p:nvPr/>
        </p:nvSpPr>
        <p:spPr bwMode="auto">
          <a:xfrm>
            <a:off x="1084263" y="241300"/>
            <a:ext cx="2303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TW" altLang="en-US" b="1" dirty="0" smtClean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功能介紹</a:t>
            </a:r>
            <a:endParaRPr lang="zh-CN" altLang="en-US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199" name="TextBox 5"/>
          <p:cNvSpPr>
            <a:spLocks noChangeArrowheads="1"/>
          </p:cNvSpPr>
          <p:nvPr/>
        </p:nvSpPr>
        <p:spPr bwMode="auto">
          <a:xfrm>
            <a:off x="7369175" y="-34925"/>
            <a:ext cx="15128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en-US" sz="5400" b="1">
                <a:solidFill>
                  <a:srgbClr val="05AFC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·</a:t>
            </a:r>
            <a:r>
              <a:rPr lang="en-US" sz="5400" b="1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sz="5400" b="1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·</a:t>
            </a:r>
            <a:r>
              <a:rPr lang="en-US" sz="5400" b="1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sz="5400" b="1">
                <a:solidFill>
                  <a:srgbClr val="FA445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·</a:t>
            </a:r>
            <a:endParaRPr lang="zh-CN" altLang="en-US" sz="5400" b="1">
              <a:solidFill>
                <a:srgbClr val="FA4453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200" name="矩形 6"/>
          <p:cNvSpPr>
            <a:spLocks noChangeArrowheads="1"/>
          </p:cNvSpPr>
          <p:nvPr/>
        </p:nvSpPr>
        <p:spPr bwMode="auto">
          <a:xfrm>
            <a:off x="517525" y="1020763"/>
            <a:ext cx="2714625" cy="315912"/>
          </a:xfrm>
          <a:prstGeom prst="rect">
            <a:avLst/>
          </a:prstGeom>
          <a:solidFill>
            <a:srgbClr val="00B050"/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8201" name="矩形 7"/>
          <p:cNvSpPr>
            <a:spLocks noChangeArrowheads="1"/>
          </p:cNvSpPr>
          <p:nvPr/>
        </p:nvSpPr>
        <p:spPr bwMode="auto">
          <a:xfrm>
            <a:off x="274638" y="1020763"/>
            <a:ext cx="242887" cy="315912"/>
          </a:xfrm>
          <a:prstGeom prst="rect">
            <a:avLst/>
          </a:prstGeom>
          <a:solidFill>
            <a:srgbClr val="3C3C37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8202" name="TextBox 8"/>
          <p:cNvSpPr>
            <a:spLocks noChangeArrowheads="1"/>
          </p:cNvSpPr>
          <p:nvPr/>
        </p:nvSpPr>
        <p:spPr bwMode="auto">
          <a:xfrm>
            <a:off x="539750" y="987425"/>
            <a:ext cx="270192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TW" altLang="en-US" sz="19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藍芽遙控</a:t>
            </a:r>
            <a:endParaRPr lang="zh-CN" altLang="en-US" sz="19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207" name="TextBox 12"/>
          <p:cNvSpPr>
            <a:spLocks noChangeArrowheads="1"/>
          </p:cNvSpPr>
          <p:nvPr/>
        </p:nvSpPr>
        <p:spPr bwMode="auto">
          <a:xfrm>
            <a:off x="274638" y="1463676"/>
            <a:ext cx="4851239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zh-TW" sz="1600" dirty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模式切換訊號</a:t>
            </a:r>
            <a:r>
              <a:rPr lang="zh-TW" altLang="zh-TW" sz="1600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en-US" sz="2000" dirty="0" smtClean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手機</a:t>
            </a:r>
            <a:r>
              <a:rPr lang="zh-TW" altLang="zh-TW" sz="2000" dirty="0" smtClean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遙控</a:t>
            </a:r>
            <a:r>
              <a:rPr lang="zh-TW" altLang="zh-TW" sz="2000" dirty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模式</a:t>
            </a:r>
            <a:r>
              <a:rPr lang="zh-TW" altLang="zh-TW" sz="1600" dirty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、避障模式、循跡</a:t>
            </a:r>
            <a:r>
              <a:rPr lang="zh-TW" altLang="zh-TW" sz="1600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模式</a:t>
            </a:r>
            <a:endParaRPr lang="zh-TW" altLang="en-US" sz="1600" dirty="0" smtClean="0"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zh-TW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使用者可透過</a:t>
            </a:r>
            <a:r>
              <a:rPr lang="en-US" altLang="zh-TW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APP</a:t>
            </a:r>
            <a:r>
              <a:rPr lang="zh-TW" altLang="zh-TW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程式</a:t>
            </a:r>
            <a:r>
              <a:rPr lang="zh-TW" altLang="en-US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的</a:t>
            </a:r>
            <a:r>
              <a:rPr lang="zh-TW" altLang="zh-TW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介面</a:t>
            </a:r>
            <a:r>
              <a:rPr lang="zh-TW" altLang="en-US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下方使用藍芽</a:t>
            </a:r>
            <a:r>
              <a:rPr lang="zh-TW" altLang="zh-TW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將</a:t>
            </a:r>
            <a:r>
              <a:rPr lang="zh-TW" altLang="zh-TW" sz="1600" dirty="0">
                <a:ea typeface="標楷體" panose="03000509000000000000" pitchFamily="65" charset="-120"/>
                <a:cs typeface="Times New Roman" panose="02020603050405020304" pitchFamily="18" charset="0"/>
              </a:rPr>
              <a:t>控制訊號傳輸</a:t>
            </a:r>
            <a:r>
              <a:rPr lang="zh-TW" altLang="zh-TW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到</a:t>
            </a:r>
            <a:r>
              <a:rPr lang="en-US" altLang="zh-TW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Arduino</a:t>
            </a:r>
            <a:r>
              <a:rPr lang="zh-TW" altLang="zh-TW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開發板，</a:t>
            </a:r>
            <a:r>
              <a:rPr lang="en-US" altLang="zh-TW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Arduino</a:t>
            </a:r>
            <a:r>
              <a:rPr lang="zh-TW" altLang="zh-TW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開發板接收到控制訊號並作</a:t>
            </a:r>
            <a:r>
              <a:rPr lang="zh-TW" altLang="en-US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不同訊號的</a:t>
            </a:r>
            <a:r>
              <a:rPr lang="zh-TW" altLang="zh-TW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處理。</a:t>
            </a:r>
            <a:endParaRPr lang="en-US" altLang="zh-TW" sz="1600" dirty="0" smtClean="0"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8208" name="矩形 17"/>
          <p:cNvSpPr>
            <a:spLocks noChangeArrowheads="1"/>
          </p:cNvSpPr>
          <p:nvPr/>
        </p:nvSpPr>
        <p:spPr bwMode="auto">
          <a:xfrm>
            <a:off x="0" y="5092700"/>
            <a:ext cx="9144000" cy="142875"/>
          </a:xfrm>
          <a:prstGeom prst="rect">
            <a:avLst/>
          </a:prstGeom>
          <a:solidFill>
            <a:srgbClr val="00B050"/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8209" name="流程图: 合并 30"/>
          <p:cNvSpPr>
            <a:spLocks noChangeArrowheads="1"/>
          </p:cNvSpPr>
          <p:nvPr/>
        </p:nvSpPr>
        <p:spPr bwMode="auto">
          <a:xfrm rot="16200000">
            <a:off x="146844" y="280194"/>
            <a:ext cx="360362" cy="241300"/>
          </a:xfrm>
          <a:prstGeom prst="flowChartMerge">
            <a:avLst/>
          </a:prstGeom>
          <a:noFill/>
          <a:ln w="6350" cap="flat" cmpd="sng">
            <a:solidFill>
              <a:srgbClr val="7F7F7F"/>
            </a:solidFill>
            <a:prstDash val="sys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837" y="856432"/>
            <a:ext cx="1916226" cy="393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821001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直接连接符 1"/>
          <p:cNvSpPr>
            <a:spLocks noChangeShapeType="1"/>
          </p:cNvSpPr>
          <p:nvPr/>
        </p:nvSpPr>
        <p:spPr bwMode="auto">
          <a:xfrm>
            <a:off x="179388" y="714375"/>
            <a:ext cx="8713787" cy="0"/>
          </a:xfrm>
          <a:prstGeom prst="line">
            <a:avLst/>
          </a:prstGeom>
          <a:noFill/>
          <a:ln w="9525" cap="flat" cmpd="sng">
            <a:solidFill>
              <a:srgbClr val="A5A5A5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196" name="直接连接符 2"/>
          <p:cNvSpPr>
            <a:spLocks noChangeShapeType="1"/>
          </p:cNvSpPr>
          <p:nvPr/>
        </p:nvSpPr>
        <p:spPr bwMode="auto">
          <a:xfrm flipV="1">
            <a:off x="1069975" y="282575"/>
            <a:ext cx="0" cy="287338"/>
          </a:xfrm>
          <a:prstGeom prst="line">
            <a:avLst/>
          </a:prstGeom>
          <a:noFill/>
          <a:ln w="19050" cap="flat" cmpd="sng">
            <a:solidFill>
              <a:srgbClr val="595959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197" name="TextBox 3"/>
          <p:cNvSpPr>
            <a:spLocks noChangeArrowheads="1"/>
          </p:cNvSpPr>
          <p:nvPr/>
        </p:nvSpPr>
        <p:spPr bwMode="auto">
          <a:xfrm>
            <a:off x="287338" y="225425"/>
            <a:ext cx="7826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2000" b="1" dirty="0" smtClean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0</a:t>
            </a:r>
            <a:r>
              <a:rPr lang="en-US" altLang="zh-TW" sz="20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3</a:t>
            </a:r>
            <a:endParaRPr lang="zh-CN" altLang="en-US" sz="20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198" name="TextBox 4"/>
          <p:cNvSpPr>
            <a:spLocks noChangeArrowheads="1"/>
          </p:cNvSpPr>
          <p:nvPr/>
        </p:nvSpPr>
        <p:spPr bwMode="auto">
          <a:xfrm>
            <a:off x="1084263" y="241300"/>
            <a:ext cx="2303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TW" altLang="en-US" b="1" dirty="0" smtClean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功能介紹</a:t>
            </a:r>
            <a:endParaRPr lang="zh-CN" altLang="en-US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199" name="TextBox 5"/>
          <p:cNvSpPr>
            <a:spLocks noChangeArrowheads="1"/>
          </p:cNvSpPr>
          <p:nvPr/>
        </p:nvSpPr>
        <p:spPr bwMode="auto">
          <a:xfrm>
            <a:off x="7369175" y="-34925"/>
            <a:ext cx="15128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en-US" sz="5400" b="1">
                <a:solidFill>
                  <a:srgbClr val="05AFC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·</a:t>
            </a:r>
            <a:r>
              <a:rPr lang="en-US" sz="5400" b="1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sz="5400" b="1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·</a:t>
            </a:r>
            <a:r>
              <a:rPr lang="en-US" sz="5400" b="1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sz="5400" b="1">
                <a:solidFill>
                  <a:srgbClr val="FA445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·</a:t>
            </a:r>
            <a:endParaRPr lang="zh-CN" altLang="en-US" sz="5400" b="1">
              <a:solidFill>
                <a:srgbClr val="FA4453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200" name="矩形 6"/>
          <p:cNvSpPr>
            <a:spLocks noChangeArrowheads="1"/>
          </p:cNvSpPr>
          <p:nvPr/>
        </p:nvSpPr>
        <p:spPr bwMode="auto">
          <a:xfrm>
            <a:off x="517525" y="1020763"/>
            <a:ext cx="2714625" cy="315912"/>
          </a:xfrm>
          <a:prstGeom prst="rect">
            <a:avLst/>
          </a:prstGeom>
          <a:solidFill>
            <a:srgbClr val="00B050"/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8201" name="矩形 7"/>
          <p:cNvSpPr>
            <a:spLocks noChangeArrowheads="1"/>
          </p:cNvSpPr>
          <p:nvPr/>
        </p:nvSpPr>
        <p:spPr bwMode="auto">
          <a:xfrm>
            <a:off x="274638" y="1020763"/>
            <a:ext cx="242887" cy="315912"/>
          </a:xfrm>
          <a:prstGeom prst="rect">
            <a:avLst/>
          </a:prstGeom>
          <a:solidFill>
            <a:srgbClr val="3C3C37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8202" name="TextBox 8"/>
          <p:cNvSpPr>
            <a:spLocks noChangeArrowheads="1"/>
          </p:cNvSpPr>
          <p:nvPr/>
        </p:nvSpPr>
        <p:spPr bwMode="auto">
          <a:xfrm>
            <a:off x="539750" y="987425"/>
            <a:ext cx="270192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TW" altLang="en-US" sz="19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避障</a:t>
            </a:r>
            <a:endParaRPr lang="zh-CN" altLang="en-US" sz="19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207" name="TextBox 12"/>
          <p:cNvSpPr>
            <a:spLocks noChangeArrowheads="1"/>
          </p:cNvSpPr>
          <p:nvPr/>
        </p:nvSpPr>
        <p:spPr bwMode="auto">
          <a:xfrm>
            <a:off x="274638" y="1463676"/>
            <a:ext cx="4955430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zh-TW" sz="1600" dirty="0">
                <a:ea typeface="標楷體" panose="03000509000000000000" pitchFamily="65" charset="-120"/>
                <a:cs typeface="Times New Roman" panose="02020603050405020304" pitchFamily="18" charset="0"/>
              </a:rPr>
              <a:t>模式切換訊號</a:t>
            </a:r>
            <a:r>
              <a:rPr lang="zh-TW" altLang="zh-TW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en-US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手機</a:t>
            </a:r>
            <a:r>
              <a:rPr lang="zh-TW" altLang="zh-TW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遙控</a:t>
            </a:r>
            <a:r>
              <a:rPr lang="zh-TW" altLang="zh-TW" sz="1600" dirty="0">
                <a:ea typeface="標楷體" panose="03000509000000000000" pitchFamily="65" charset="-120"/>
                <a:cs typeface="Times New Roman" panose="02020603050405020304" pitchFamily="18" charset="0"/>
              </a:rPr>
              <a:t>模式、</a:t>
            </a:r>
            <a:r>
              <a:rPr lang="zh-TW" altLang="zh-TW" sz="2000" dirty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避障模式</a:t>
            </a:r>
            <a:r>
              <a:rPr lang="zh-TW" altLang="zh-TW" sz="1600" dirty="0">
                <a:ea typeface="標楷體" panose="03000509000000000000" pitchFamily="65" charset="-120"/>
                <a:cs typeface="Times New Roman" panose="02020603050405020304" pitchFamily="18" charset="0"/>
              </a:rPr>
              <a:t>、循跡模式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sz="1600" dirty="0">
                <a:ea typeface="標楷體" panose="03000509000000000000" pitchFamily="65" charset="-120"/>
                <a:cs typeface="Times New Roman" panose="02020603050405020304" pitchFamily="18" charset="0"/>
              </a:rPr>
              <a:t>使用反射感測模組裝在三個不同的方向來偵測前方是否有障礙物，來達到避障的功能。</a:t>
            </a:r>
            <a:endParaRPr lang="en-US" altLang="zh-TW" sz="1600" dirty="0"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8208" name="矩形 17"/>
          <p:cNvSpPr>
            <a:spLocks noChangeArrowheads="1"/>
          </p:cNvSpPr>
          <p:nvPr/>
        </p:nvSpPr>
        <p:spPr bwMode="auto">
          <a:xfrm>
            <a:off x="0" y="5092700"/>
            <a:ext cx="9144000" cy="142875"/>
          </a:xfrm>
          <a:prstGeom prst="rect">
            <a:avLst/>
          </a:prstGeom>
          <a:solidFill>
            <a:srgbClr val="00B050"/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8209" name="流程图: 合并 30"/>
          <p:cNvSpPr>
            <a:spLocks noChangeArrowheads="1"/>
          </p:cNvSpPr>
          <p:nvPr/>
        </p:nvSpPr>
        <p:spPr bwMode="auto">
          <a:xfrm rot="16200000">
            <a:off x="146844" y="280194"/>
            <a:ext cx="360362" cy="241300"/>
          </a:xfrm>
          <a:prstGeom prst="flowChartMerge">
            <a:avLst/>
          </a:prstGeom>
          <a:noFill/>
          <a:ln w="6350" cap="flat" cmpd="sng">
            <a:solidFill>
              <a:srgbClr val="7F7F7F"/>
            </a:solidFill>
            <a:prstDash val="sys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068" y="1207594"/>
            <a:ext cx="2582202" cy="344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460031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直接连接符 1"/>
          <p:cNvSpPr>
            <a:spLocks noChangeShapeType="1"/>
          </p:cNvSpPr>
          <p:nvPr/>
        </p:nvSpPr>
        <p:spPr bwMode="auto">
          <a:xfrm>
            <a:off x="179388" y="714375"/>
            <a:ext cx="8713787" cy="0"/>
          </a:xfrm>
          <a:prstGeom prst="line">
            <a:avLst/>
          </a:prstGeom>
          <a:noFill/>
          <a:ln w="9525" cap="flat" cmpd="sng">
            <a:solidFill>
              <a:srgbClr val="A5A5A5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196" name="直接连接符 2"/>
          <p:cNvSpPr>
            <a:spLocks noChangeShapeType="1"/>
          </p:cNvSpPr>
          <p:nvPr/>
        </p:nvSpPr>
        <p:spPr bwMode="auto">
          <a:xfrm flipV="1">
            <a:off x="1069975" y="282575"/>
            <a:ext cx="0" cy="287338"/>
          </a:xfrm>
          <a:prstGeom prst="line">
            <a:avLst/>
          </a:prstGeom>
          <a:noFill/>
          <a:ln w="19050" cap="flat" cmpd="sng">
            <a:solidFill>
              <a:srgbClr val="595959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197" name="TextBox 3"/>
          <p:cNvSpPr>
            <a:spLocks noChangeArrowheads="1"/>
          </p:cNvSpPr>
          <p:nvPr/>
        </p:nvSpPr>
        <p:spPr bwMode="auto">
          <a:xfrm>
            <a:off x="287338" y="225425"/>
            <a:ext cx="7826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2000" b="1" dirty="0" smtClean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0</a:t>
            </a:r>
            <a:r>
              <a:rPr lang="en-US" altLang="zh-TW" sz="20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3</a:t>
            </a:r>
            <a:endParaRPr lang="zh-CN" altLang="en-US" sz="20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198" name="TextBox 4"/>
          <p:cNvSpPr>
            <a:spLocks noChangeArrowheads="1"/>
          </p:cNvSpPr>
          <p:nvPr/>
        </p:nvSpPr>
        <p:spPr bwMode="auto">
          <a:xfrm>
            <a:off x="1084263" y="241300"/>
            <a:ext cx="2303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TW" altLang="en-US" b="1" dirty="0" smtClean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功能介紹</a:t>
            </a:r>
            <a:endParaRPr lang="zh-CN" altLang="en-US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199" name="TextBox 5"/>
          <p:cNvSpPr>
            <a:spLocks noChangeArrowheads="1"/>
          </p:cNvSpPr>
          <p:nvPr/>
        </p:nvSpPr>
        <p:spPr bwMode="auto">
          <a:xfrm>
            <a:off x="7369175" y="-34925"/>
            <a:ext cx="15128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en-US" sz="5400" b="1">
                <a:solidFill>
                  <a:srgbClr val="05AFC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·</a:t>
            </a:r>
            <a:r>
              <a:rPr lang="en-US" sz="5400" b="1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sz="5400" b="1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·</a:t>
            </a:r>
            <a:r>
              <a:rPr lang="en-US" sz="5400" b="1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sz="5400" b="1">
                <a:solidFill>
                  <a:srgbClr val="FA445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·</a:t>
            </a:r>
            <a:endParaRPr lang="zh-CN" altLang="en-US" sz="5400" b="1">
              <a:solidFill>
                <a:srgbClr val="FA4453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200" name="矩形 6"/>
          <p:cNvSpPr>
            <a:spLocks noChangeArrowheads="1"/>
          </p:cNvSpPr>
          <p:nvPr/>
        </p:nvSpPr>
        <p:spPr bwMode="auto">
          <a:xfrm>
            <a:off x="517525" y="1020763"/>
            <a:ext cx="2714625" cy="315912"/>
          </a:xfrm>
          <a:prstGeom prst="rect">
            <a:avLst/>
          </a:prstGeom>
          <a:solidFill>
            <a:srgbClr val="00B050"/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8201" name="矩形 7"/>
          <p:cNvSpPr>
            <a:spLocks noChangeArrowheads="1"/>
          </p:cNvSpPr>
          <p:nvPr/>
        </p:nvSpPr>
        <p:spPr bwMode="auto">
          <a:xfrm>
            <a:off x="274638" y="1020763"/>
            <a:ext cx="242887" cy="315912"/>
          </a:xfrm>
          <a:prstGeom prst="rect">
            <a:avLst/>
          </a:prstGeom>
          <a:solidFill>
            <a:srgbClr val="3C3C37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8202" name="TextBox 8"/>
          <p:cNvSpPr>
            <a:spLocks noChangeArrowheads="1"/>
          </p:cNvSpPr>
          <p:nvPr/>
        </p:nvSpPr>
        <p:spPr bwMode="auto">
          <a:xfrm>
            <a:off x="539750" y="987425"/>
            <a:ext cx="270192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TW" altLang="en-US" sz="19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循跡</a:t>
            </a:r>
            <a:endParaRPr lang="zh-CN" altLang="en-US" sz="19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207" name="TextBox 12"/>
          <p:cNvSpPr>
            <a:spLocks noChangeArrowheads="1"/>
          </p:cNvSpPr>
          <p:nvPr/>
        </p:nvSpPr>
        <p:spPr bwMode="auto">
          <a:xfrm>
            <a:off x="274638" y="1463676"/>
            <a:ext cx="4441374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zh-TW" sz="1600" dirty="0">
                <a:ea typeface="標楷體" panose="03000509000000000000" pitchFamily="65" charset="-120"/>
                <a:cs typeface="Times New Roman" panose="02020603050405020304" pitchFamily="18" charset="0"/>
              </a:rPr>
              <a:t>模式切換訊號</a:t>
            </a:r>
            <a:r>
              <a:rPr lang="zh-TW" altLang="zh-TW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en-US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手機</a:t>
            </a:r>
            <a:r>
              <a:rPr lang="zh-TW" altLang="zh-TW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遙控</a:t>
            </a:r>
            <a:r>
              <a:rPr lang="zh-TW" altLang="zh-TW" sz="1600" dirty="0">
                <a:ea typeface="標楷體" panose="03000509000000000000" pitchFamily="65" charset="-120"/>
                <a:cs typeface="Times New Roman" panose="02020603050405020304" pitchFamily="18" charset="0"/>
              </a:rPr>
              <a:t>模式、避障模式</a:t>
            </a:r>
            <a:r>
              <a:rPr lang="zh-TW" altLang="zh-TW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zh-TW" altLang="zh-TW" sz="2000" dirty="0" smtClean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循</a:t>
            </a:r>
            <a:r>
              <a:rPr lang="zh-TW" altLang="zh-TW" sz="2000" dirty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跡</a:t>
            </a:r>
            <a:r>
              <a:rPr lang="zh-TW" altLang="zh-TW" sz="2000" dirty="0" smtClean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模式</a:t>
            </a:r>
            <a:endParaRPr lang="en-US" altLang="zh-TW" sz="2000" dirty="0" smtClean="0">
              <a:solidFill>
                <a:srgbClr val="FF0000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sz="1600" dirty="0">
                <a:ea typeface="標楷體" panose="03000509000000000000" pitchFamily="65" charset="-120"/>
                <a:cs typeface="Times New Roman" panose="02020603050405020304" pitchFamily="18" charset="0"/>
              </a:rPr>
              <a:t>使用三個</a:t>
            </a:r>
            <a:r>
              <a:rPr lang="en-US" altLang="zh-TW" sz="1600" dirty="0">
                <a:ea typeface="標楷體" panose="03000509000000000000" pitchFamily="65" charset="-120"/>
                <a:cs typeface="Times New Roman" panose="02020603050405020304" pitchFamily="18" charset="0"/>
              </a:rPr>
              <a:t>CNY70</a:t>
            </a:r>
            <a:r>
              <a:rPr lang="zh-TW" altLang="en-US" sz="1600" dirty="0">
                <a:ea typeface="標楷體" panose="03000509000000000000" pitchFamily="65" charset="-120"/>
                <a:cs typeface="Times New Roman" panose="02020603050405020304" pitchFamily="18" charset="0"/>
              </a:rPr>
              <a:t>裝在車子底部</a:t>
            </a:r>
            <a:r>
              <a:rPr lang="zh-TW" altLang="en-US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來判別黑</a:t>
            </a:r>
            <a:r>
              <a:rPr lang="en-US" altLang="zh-TW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反射高</a:t>
            </a:r>
            <a:r>
              <a:rPr lang="en-US" altLang="zh-TW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白</a:t>
            </a:r>
            <a:r>
              <a:rPr lang="en-US" altLang="zh-TW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反射低</a:t>
            </a:r>
            <a:r>
              <a:rPr lang="en-US" altLang="zh-TW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進而達到</a:t>
            </a:r>
            <a:r>
              <a:rPr lang="zh-TW" altLang="en-US" sz="1600" dirty="0">
                <a:ea typeface="標楷體" panose="03000509000000000000" pitchFamily="65" charset="-120"/>
                <a:cs typeface="Times New Roman" panose="02020603050405020304" pitchFamily="18" charset="0"/>
              </a:rPr>
              <a:t>循跡的功能</a:t>
            </a:r>
            <a:r>
              <a:rPr lang="zh-TW" altLang="en-US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1600" dirty="0" smtClean="0"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前進</a:t>
            </a:r>
            <a:r>
              <a:rPr lang="zh-TW" altLang="en-US" sz="1600" dirty="0">
                <a:ea typeface="標楷體" panose="03000509000000000000" pitchFamily="65" charset="-120"/>
                <a:cs typeface="Times New Roman" panose="02020603050405020304" pitchFamily="18" charset="0"/>
              </a:rPr>
              <a:t>訊號：驅動兩顆馬達同時前進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sz="1600" dirty="0">
                <a:ea typeface="標楷體" panose="03000509000000000000" pitchFamily="65" charset="-120"/>
                <a:cs typeface="Times New Roman" panose="02020603050405020304" pitchFamily="18" charset="0"/>
              </a:rPr>
              <a:t>左轉訊號：驅動兩顆馬達，右前進，左後退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sz="1600" dirty="0">
                <a:ea typeface="標楷體" panose="03000509000000000000" pitchFamily="65" charset="-120"/>
                <a:cs typeface="Times New Roman" panose="02020603050405020304" pitchFamily="18" charset="0"/>
              </a:rPr>
              <a:t>右轉訊號：驅動兩顆馬達，左前進，右後退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sz="1600" dirty="0">
                <a:ea typeface="標楷體" panose="03000509000000000000" pitchFamily="65" charset="-120"/>
                <a:cs typeface="Times New Roman" panose="02020603050405020304" pitchFamily="18" charset="0"/>
              </a:rPr>
              <a:t>後退訊號：驅動兩顆馬達同時後退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sz="1600" dirty="0">
                <a:ea typeface="標楷體" panose="03000509000000000000" pitchFamily="65" charset="-120"/>
                <a:cs typeface="Times New Roman" panose="02020603050405020304" pitchFamily="18" charset="0"/>
              </a:rPr>
              <a:t>停止訊號：驅動兩顆馬達同時</a:t>
            </a:r>
            <a:r>
              <a:rPr lang="zh-TW" altLang="en-US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停止</a:t>
            </a:r>
            <a:endParaRPr lang="zh-TW" altLang="en-US" sz="1600" dirty="0"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8208" name="矩形 17"/>
          <p:cNvSpPr>
            <a:spLocks noChangeArrowheads="1"/>
          </p:cNvSpPr>
          <p:nvPr/>
        </p:nvSpPr>
        <p:spPr bwMode="auto">
          <a:xfrm>
            <a:off x="0" y="5092700"/>
            <a:ext cx="9144000" cy="142875"/>
          </a:xfrm>
          <a:prstGeom prst="rect">
            <a:avLst/>
          </a:prstGeom>
          <a:solidFill>
            <a:srgbClr val="00B050"/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8209" name="流程图: 合并 30"/>
          <p:cNvSpPr>
            <a:spLocks noChangeArrowheads="1"/>
          </p:cNvSpPr>
          <p:nvPr/>
        </p:nvSpPr>
        <p:spPr bwMode="auto">
          <a:xfrm rot="16200000">
            <a:off x="146844" y="280194"/>
            <a:ext cx="360362" cy="241300"/>
          </a:xfrm>
          <a:prstGeom prst="flowChartMerge">
            <a:avLst/>
          </a:prstGeom>
          <a:noFill/>
          <a:ln w="6350" cap="flat" cmpd="sng">
            <a:solidFill>
              <a:srgbClr val="7F7F7F"/>
            </a:solidFill>
            <a:prstDash val="sys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648" y="1336675"/>
            <a:ext cx="4046053" cy="303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736602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直接连接符 1"/>
          <p:cNvSpPr>
            <a:spLocks noChangeShapeType="1"/>
          </p:cNvSpPr>
          <p:nvPr/>
        </p:nvSpPr>
        <p:spPr bwMode="auto">
          <a:xfrm>
            <a:off x="179388" y="714375"/>
            <a:ext cx="8713787" cy="0"/>
          </a:xfrm>
          <a:prstGeom prst="line">
            <a:avLst/>
          </a:prstGeom>
          <a:noFill/>
          <a:ln w="9525" cap="flat" cmpd="sng">
            <a:solidFill>
              <a:srgbClr val="A5A5A5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196" name="直接连接符 2"/>
          <p:cNvSpPr>
            <a:spLocks noChangeShapeType="1"/>
          </p:cNvSpPr>
          <p:nvPr/>
        </p:nvSpPr>
        <p:spPr bwMode="auto">
          <a:xfrm flipV="1">
            <a:off x="1069975" y="282575"/>
            <a:ext cx="0" cy="287338"/>
          </a:xfrm>
          <a:prstGeom prst="line">
            <a:avLst/>
          </a:prstGeom>
          <a:noFill/>
          <a:ln w="19050" cap="flat" cmpd="sng">
            <a:solidFill>
              <a:srgbClr val="595959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197" name="TextBox 3"/>
          <p:cNvSpPr>
            <a:spLocks noChangeArrowheads="1"/>
          </p:cNvSpPr>
          <p:nvPr/>
        </p:nvSpPr>
        <p:spPr bwMode="auto">
          <a:xfrm>
            <a:off x="287338" y="225425"/>
            <a:ext cx="7826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2000" b="1" dirty="0" smtClean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0</a:t>
            </a:r>
            <a:r>
              <a:rPr lang="en-US" altLang="zh-TW" sz="20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3</a:t>
            </a:r>
            <a:endParaRPr lang="zh-CN" altLang="en-US" sz="20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198" name="TextBox 4"/>
          <p:cNvSpPr>
            <a:spLocks noChangeArrowheads="1"/>
          </p:cNvSpPr>
          <p:nvPr/>
        </p:nvSpPr>
        <p:spPr bwMode="auto">
          <a:xfrm>
            <a:off x="1084263" y="241300"/>
            <a:ext cx="2303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TW" altLang="en-US" b="1" dirty="0" smtClean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功能介紹</a:t>
            </a:r>
            <a:endParaRPr lang="zh-CN" altLang="en-US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199" name="TextBox 5"/>
          <p:cNvSpPr>
            <a:spLocks noChangeArrowheads="1"/>
          </p:cNvSpPr>
          <p:nvPr/>
        </p:nvSpPr>
        <p:spPr bwMode="auto">
          <a:xfrm>
            <a:off x="7369175" y="-34925"/>
            <a:ext cx="15128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en-US" sz="5400" b="1">
                <a:solidFill>
                  <a:srgbClr val="05AFC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·</a:t>
            </a:r>
            <a:r>
              <a:rPr lang="en-US" sz="5400" b="1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sz="5400" b="1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·</a:t>
            </a:r>
            <a:r>
              <a:rPr lang="en-US" sz="5400" b="1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sz="5400" b="1">
                <a:solidFill>
                  <a:srgbClr val="FA445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·</a:t>
            </a:r>
            <a:endParaRPr lang="zh-CN" altLang="en-US" sz="5400" b="1">
              <a:solidFill>
                <a:srgbClr val="FA4453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200" name="矩形 6"/>
          <p:cNvSpPr>
            <a:spLocks noChangeArrowheads="1"/>
          </p:cNvSpPr>
          <p:nvPr/>
        </p:nvSpPr>
        <p:spPr bwMode="auto">
          <a:xfrm>
            <a:off x="517525" y="1020763"/>
            <a:ext cx="2714625" cy="315912"/>
          </a:xfrm>
          <a:prstGeom prst="rect">
            <a:avLst/>
          </a:prstGeom>
          <a:solidFill>
            <a:srgbClr val="00B050"/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8201" name="矩形 7"/>
          <p:cNvSpPr>
            <a:spLocks noChangeArrowheads="1"/>
          </p:cNvSpPr>
          <p:nvPr/>
        </p:nvSpPr>
        <p:spPr bwMode="auto">
          <a:xfrm>
            <a:off x="274638" y="1020763"/>
            <a:ext cx="242887" cy="315912"/>
          </a:xfrm>
          <a:prstGeom prst="rect">
            <a:avLst/>
          </a:prstGeom>
          <a:solidFill>
            <a:srgbClr val="3C3C37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8202" name="TextBox 8"/>
          <p:cNvSpPr>
            <a:spLocks noChangeArrowheads="1"/>
          </p:cNvSpPr>
          <p:nvPr/>
        </p:nvSpPr>
        <p:spPr bwMode="auto">
          <a:xfrm>
            <a:off x="539750" y="987425"/>
            <a:ext cx="270192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TW" altLang="en-US" sz="19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即時影像</a:t>
            </a:r>
            <a:endParaRPr lang="zh-CN" altLang="en-US" sz="19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207" name="TextBox 12"/>
          <p:cNvSpPr>
            <a:spLocks noChangeArrowheads="1"/>
          </p:cNvSpPr>
          <p:nvPr/>
        </p:nvSpPr>
        <p:spPr bwMode="auto">
          <a:xfrm>
            <a:off x="274639" y="1463676"/>
            <a:ext cx="429736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zh-TW" sz="1600" dirty="0">
                <a:ea typeface="標楷體" panose="03000509000000000000" pitchFamily="65" charset="-120"/>
                <a:cs typeface="Times New Roman" panose="02020603050405020304" pitchFamily="18" charset="0"/>
              </a:rPr>
              <a:t>使用者可</a:t>
            </a:r>
            <a:r>
              <a:rPr lang="zh-TW" altLang="zh-TW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透過</a:t>
            </a:r>
            <a:r>
              <a:rPr lang="en-US" altLang="zh-TW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APP</a:t>
            </a:r>
            <a:r>
              <a:rPr lang="zh-TW" altLang="zh-TW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程式</a:t>
            </a:r>
            <a:r>
              <a:rPr lang="zh-TW" altLang="en-US" sz="1600" dirty="0">
                <a:ea typeface="標楷體" panose="03000509000000000000" pitchFamily="65" charset="-120"/>
                <a:cs typeface="Times New Roman" panose="02020603050405020304" pitchFamily="18" charset="0"/>
              </a:rPr>
              <a:t>的</a:t>
            </a:r>
            <a:r>
              <a:rPr lang="zh-TW" altLang="zh-TW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介面</a:t>
            </a:r>
            <a:r>
              <a:rPr lang="zh-TW" altLang="en-US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上方搜尋攝影機的</a:t>
            </a:r>
            <a:r>
              <a:rPr lang="en-US" altLang="zh-TW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IP</a:t>
            </a:r>
            <a:r>
              <a:rPr lang="zh-TW" altLang="en-US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位置</a:t>
            </a:r>
            <a:r>
              <a:rPr lang="zh-TW" altLang="zh-TW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並透過</a:t>
            </a:r>
            <a:r>
              <a:rPr lang="en-US" altLang="zh-TW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WIFI</a:t>
            </a:r>
            <a:r>
              <a:rPr lang="zh-TW" altLang="en-US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做連線</a:t>
            </a:r>
            <a:r>
              <a:rPr lang="zh-TW" altLang="en-US" sz="1600" dirty="0"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1600" dirty="0" smtClean="0"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zh-TW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車子</a:t>
            </a:r>
            <a:r>
              <a:rPr lang="zh-TW" altLang="zh-TW" sz="1600" dirty="0">
                <a:ea typeface="標楷體" panose="03000509000000000000" pitchFamily="65" charset="-120"/>
                <a:cs typeface="Times New Roman" panose="02020603050405020304" pitchFamily="18" charset="0"/>
              </a:rPr>
              <a:t>上的</a:t>
            </a:r>
            <a:r>
              <a:rPr lang="zh-TW" altLang="zh-TW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攝影機</a:t>
            </a:r>
            <a:r>
              <a:rPr lang="zh-TW" altLang="en-US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就</a:t>
            </a:r>
            <a:r>
              <a:rPr lang="zh-TW" altLang="zh-TW" sz="1600" dirty="0">
                <a:ea typeface="標楷體" panose="03000509000000000000" pitchFamily="65" charset="-120"/>
                <a:cs typeface="Times New Roman" panose="02020603050405020304" pitchFamily="18" charset="0"/>
              </a:rPr>
              <a:t>會</a:t>
            </a:r>
            <a:r>
              <a:rPr lang="zh-TW" altLang="zh-TW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將前方</a:t>
            </a:r>
            <a:r>
              <a:rPr lang="zh-TW" altLang="zh-TW" sz="1600" dirty="0">
                <a:ea typeface="標楷體" panose="03000509000000000000" pitchFamily="65" charset="-120"/>
                <a:cs typeface="Times New Roman" panose="02020603050405020304" pitchFamily="18" charset="0"/>
              </a:rPr>
              <a:t>影像回傳到使用者</a:t>
            </a:r>
            <a:r>
              <a:rPr lang="zh-TW" altLang="zh-TW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手機</a:t>
            </a:r>
            <a:r>
              <a:rPr lang="zh-TW" altLang="en-US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的</a:t>
            </a:r>
            <a:r>
              <a:rPr lang="en-US" altLang="zh-TW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APP</a:t>
            </a:r>
            <a:r>
              <a:rPr lang="zh-TW" altLang="en-US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上。</a:t>
            </a:r>
          </a:p>
        </p:txBody>
      </p:sp>
      <p:sp>
        <p:nvSpPr>
          <p:cNvPr id="8208" name="矩形 17"/>
          <p:cNvSpPr>
            <a:spLocks noChangeArrowheads="1"/>
          </p:cNvSpPr>
          <p:nvPr/>
        </p:nvSpPr>
        <p:spPr bwMode="auto">
          <a:xfrm>
            <a:off x="0" y="5092700"/>
            <a:ext cx="9144000" cy="142875"/>
          </a:xfrm>
          <a:prstGeom prst="rect">
            <a:avLst/>
          </a:prstGeom>
          <a:solidFill>
            <a:srgbClr val="00B050"/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8209" name="流程图: 合并 30"/>
          <p:cNvSpPr>
            <a:spLocks noChangeArrowheads="1"/>
          </p:cNvSpPr>
          <p:nvPr/>
        </p:nvSpPr>
        <p:spPr bwMode="auto">
          <a:xfrm rot="16200000">
            <a:off x="146844" y="280194"/>
            <a:ext cx="360362" cy="241300"/>
          </a:xfrm>
          <a:prstGeom prst="flowChartMerge">
            <a:avLst/>
          </a:prstGeom>
          <a:noFill/>
          <a:ln w="6350" cap="flat" cmpd="sng">
            <a:solidFill>
              <a:srgbClr val="7F7F7F"/>
            </a:solidFill>
            <a:prstDash val="sys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349" y="977236"/>
            <a:ext cx="2890105" cy="385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387218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矩形 58"/>
          <p:cNvSpPr>
            <a:spLocks noChangeArrowheads="1"/>
          </p:cNvSpPr>
          <p:nvPr/>
        </p:nvSpPr>
        <p:spPr bwMode="auto">
          <a:xfrm>
            <a:off x="0" y="5092700"/>
            <a:ext cx="9144000" cy="142875"/>
          </a:xfrm>
          <a:prstGeom prst="rect">
            <a:avLst/>
          </a:prstGeom>
          <a:solidFill>
            <a:srgbClr val="FA4453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4100" name="直接连接符 5"/>
          <p:cNvSpPr>
            <a:spLocks noChangeShapeType="1"/>
          </p:cNvSpPr>
          <p:nvPr/>
        </p:nvSpPr>
        <p:spPr bwMode="auto">
          <a:xfrm>
            <a:off x="755650" y="771525"/>
            <a:ext cx="7705725" cy="0"/>
          </a:xfrm>
          <a:prstGeom prst="line">
            <a:avLst/>
          </a:prstGeom>
          <a:noFill/>
          <a:ln w="9525" cap="flat" cmpd="sng">
            <a:solidFill>
              <a:srgbClr val="A5A5A5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101" name="直接连接符 7"/>
          <p:cNvSpPr>
            <a:spLocks noChangeShapeType="1"/>
          </p:cNvSpPr>
          <p:nvPr/>
        </p:nvSpPr>
        <p:spPr bwMode="auto">
          <a:xfrm flipV="1">
            <a:off x="1646238" y="339725"/>
            <a:ext cx="0" cy="288925"/>
          </a:xfrm>
          <a:prstGeom prst="line">
            <a:avLst/>
          </a:prstGeom>
          <a:noFill/>
          <a:ln w="19050" cap="flat" cmpd="sng">
            <a:solidFill>
              <a:srgbClr val="595959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102" name="TextBox 10"/>
          <p:cNvSpPr>
            <a:spLocks noChangeArrowheads="1"/>
          </p:cNvSpPr>
          <p:nvPr/>
        </p:nvSpPr>
        <p:spPr bwMode="auto">
          <a:xfrm>
            <a:off x="909638" y="282575"/>
            <a:ext cx="7826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目錄</a:t>
            </a:r>
            <a:endParaRPr lang="zh-CN" altLang="en-US" sz="20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4103" name="TextBox 11"/>
          <p:cNvSpPr>
            <a:spLocks noChangeArrowheads="1"/>
          </p:cNvSpPr>
          <p:nvPr/>
        </p:nvSpPr>
        <p:spPr bwMode="auto">
          <a:xfrm>
            <a:off x="1692275" y="330200"/>
            <a:ext cx="1511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Contents</a:t>
            </a:r>
            <a:endParaRPr lang="zh-CN" altLang="en-US" b="1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4107" name="TextBox 15"/>
          <p:cNvSpPr>
            <a:spLocks noChangeArrowheads="1"/>
          </p:cNvSpPr>
          <p:nvPr/>
        </p:nvSpPr>
        <p:spPr bwMode="auto">
          <a:xfrm>
            <a:off x="1073749" y="2978714"/>
            <a:ext cx="1655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TW" altLang="en-US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簡介</a:t>
            </a:r>
            <a:endParaRPr lang="zh-CN" altLang="en-US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4108" name="TextBox 16"/>
          <p:cNvSpPr>
            <a:spLocks noChangeArrowheads="1"/>
          </p:cNvSpPr>
          <p:nvPr/>
        </p:nvSpPr>
        <p:spPr bwMode="auto">
          <a:xfrm>
            <a:off x="2405663" y="2977126"/>
            <a:ext cx="16557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TW" altLang="en-US" b="1" dirty="0" smtClean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計畫目的、</a:t>
            </a:r>
            <a:endParaRPr lang="en-US" altLang="zh-TW" b="1" dirty="0" smtClean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algn="ctr"/>
            <a:r>
              <a:rPr lang="zh-TW" altLang="en-US" b="1" dirty="0" smtClean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計畫</a:t>
            </a:r>
            <a:r>
              <a:rPr lang="zh-TW" altLang="en-US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範圍</a:t>
            </a:r>
            <a:endParaRPr lang="en-US" altLang="zh-TW" b="1" dirty="0" smtClean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4109" name="TextBox 17"/>
          <p:cNvSpPr>
            <a:spLocks noChangeArrowheads="1"/>
          </p:cNvSpPr>
          <p:nvPr/>
        </p:nvSpPr>
        <p:spPr bwMode="auto">
          <a:xfrm>
            <a:off x="3772610" y="2981338"/>
            <a:ext cx="16557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TW" altLang="en-US" b="1" dirty="0" smtClean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研究方法、</a:t>
            </a:r>
            <a:endParaRPr lang="en-US" altLang="zh-TW" b="1" dirty="0" smtClean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algn="ctr"/>
            <a:r>
              <a:rPr lang="zh-TW" altLang="en-US" b="1" dirty="0" smtClean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功能介紹</a:t>
            </a:r>
            <a:endParaRPr lang="zh-CN" altLang="en-US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4110" name="流程图: 联系 18"/>
          <p:cNvSpPr>
            <a:spLocks noChangeArrowheads="1"/>
          </p:cNvSpPr>
          <p:nvPr/>
        </p:nvSpPr>
        <p:spPr bwMode="auto">
          <a:xfrm>
            <a:off x="5431700" y="1825986"/>
            <a:ext cx="1008063" cy="1009650"/>
          </a:xfrm>
          <a:prstGeom prst="flowChartConnector">
            <a:avLst/>
          </a:prstGeom>
          <a:solidFill>
            <a:srgbClr val="05AFC8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4111" name="流程图: 联系 19"/>
          <p:cNvSpPr>
            <a:spLocks noChangeArrowheads="1"/>
          </p:cNvSpPr>
          <p:nvPr/>
        </p:nvSpPr>
        <p:spPr bwMode="auto">
          <a:xfrm>
            <a:off x="2738271" y="1823460"/>
            <a:ext cx="1009650" cy="1009650"/>
          </a:xfrm>
          <a:prstGeom prst="flowChartConnector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4112" name="流程图: 联系 20"/>
          <p:cNvSpPr>
            <a:spLocks noChangeArrowheads="1"/>
          </p:cNvSpPr>
          <p:nvPr/>
        </p:nvSpPr>
        <p:spPr bwMode="auto">
          <a:xfrm>
            <a:off x="1411600" y="1843002"/>
            <a:ext cx="1008063" cy="1009650"/>
          </a:xfrm>
          <a:prstGeom prst="flowChartConnector">
            <a:avLst/>
          </a:prstGeom>
          <a:solidFill>
            <a:srgbClr val="FA4453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pic>
        <p:nvPicPr>
          <p:cNvPr id="4115" name="Picture 5" descr="C:\Users\ybi9\AppData\Local\Microsoft\Windows\Temporary Internet Files\Content.IE5\OM1J1Y24\MC900298153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259" y="2026246"/>
            <a:ext cx="407988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流程图: 联系 18"/>
          <p:cNvSpPr>
            <a:spLocks noChangeArrowheads="1"/>
          </p:cNvSpPr>
          <p:nvPr/>
        </p:nvSpPr>
        <p:spPr bwMode="auto">
          <a:xfrm>
            <a:off x="4084115" y="1818640"/>
            <a:ext cx="1008063" cy="1009650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1" name="流程图: 联系 18"/>
          <p:cNvSpPr>
            <a:spLocks noChangeArrowheads="1"/>
          </p:cNvSpPr>
          <p:nvPr/>
        </p:nvSpPr>
        <p:spPr bwMode="auto">
          <a:xfrm>
            <a:off x="6759958" y="1843001"/>
            <a:ext cx="1008063" cy="1009650"/>
          </a:xfrm>
          <a:prstGeom prst="flowChartConnector">
            <a:avLst/>
          </a:prstGeom>
          <a:solidFill>
            <a:srgbClr val="7E36B4"/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2" name="TextBox 17"/>
          <p:cNvSpPr>
            <a:spLocks noChangeArrowheads="1"/>
          </p:cNvSpPr>
          <p:nvPr/>
        </p:nvSpPr>
        <p:spPr bwMode="auto">
          <a:xfrm>
            <a:off x="5122438" y="2981338"/>
            <a:ext cx="16557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TW" altLang="en-US" b="1" dirty="0" smtClean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實驗</a:t>
            </a:r>
            <a:r>
              <a:rPr lang="zh-TW" altLang="en-US" b="1" dirty="0" smtClean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結果、</a:t>
            </a:r>
            <a:endParaRPr lang="en-US" altLang="zh-TW" b="1" dirty="0" smtClean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algn="ctr"/>
            <a:r>
              <a:rPr lang="zh-TW" altLang="en-US" b="1" dirty="0" smtClean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影片</a:t>
            </a:r>
            <a:endParaRPr lang="zh-CN" altLang="en-US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3" name="TextBox 17"/>
          <p:cNvSpPr>
            <a:spLocks noChangeArrowheads="1"/>
          </p:cNvSpPr>
          <p:nvPr/>
        </p:nvSpPr>
        <p:spPr bwMode="auto">
          <a:xfrm>
            <a:off x="6472266" y="2992357"/>
            <a:ext cx="16557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TW" altLang="en-US" b="1" dirty="0" smtClean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結論</a:t>
            </a:r>
            <a:r>
              <a:rPr lang="en-US" altLang="zh-TW" b="1" dirty="0" smtClean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Q&amp;A</a:t>
            </a:r>
            <a:endParaRPr lang="zh-CN" altLang="en-US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70" y="2013910"/>
            <a:ext cx="685072" cy="68507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903" y="2037844"/>
            <a:ext cx="639934" cy="63993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029" y="2057851"/>
            <a:ext cx="689920" cy="68992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667" y="1996697"/>
            <a:ext cx="702285" cy="70228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直接连接符 1"/>
          <p:cNvSpPr>
            <a:spLocks noChangeShapeType="1"/>
          </p:cNvSpPr>
          <p:nvPr/>
        </p:nvSpPr>
        <p:spPr bwMode="auto">
          <a:xfrm>
            <a:off x="179388" y="714375"/>
            <a:ext cx="8713787" cy="0"/>
          </a:xfrm>
          <a:prstGeom prst="line">
            <a:avLst/>
          </a:prstGeom>
          <a:noFill/>
          <a:ln w="9525" cap="flat" cmpd="sng">
            <a:solidFill>
              <a:srgbClr val="A5A5A5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196" name="直接连接符 2"/>
          <p:cNvSpPr>
            <a:spLocks noChangeShapeType="1"/>
          </p:cNvSpPr>
          <p:nvPr/>
        </p:nvSpPr>
        <p:spPr bwMode="auto">
          <a:xfrm flipV="1">
            <a:off x="1069975" y="282575"/>
            <a:ext cx="0" cy="287338"/>
          </a:xfrm>
          <a:prstGeom prst="line">
            <a:avLst/>
          </a:prstGeom>
          <a:noFill/>
          <a:ln w="19050" cap="flat" cmpd="sng">
            <a:solidFill>
              <a:srgbClr val="595959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197" name="TextBox 3"/>
          <p:cNvSpPr>
            <a:spLocks noChangeArrowheads="1"/>
          </p:cNvSpPr>
          <p:nvPr/>
        </p:nvSpPr>
        <p:spPr bwMode="auto">
          <a:xfrm>
            <a:off x="287338" y="225425"/>
            <a:ext cx="7826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2000" b="1" dirty="0" smtClean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0</a:t>
            </a:r>
            <a:r>
              <a:rPr lang="en-US" altLang="zh-TW" sz="20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3</a:t>
            </a:r>
            <a:endParaRPr lang="zh-CN" altLang="en-US" sz="20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198" name="TextBox 4"/>
          <p:cNvSpPr>
            <a:spLocks noChangeArrowheads="1"/>
          </p:cNvSpPr>
          <p:nvPr/>
        </p:nvSpPr>
        <p:spPr bwMode="auto">
          <a:xfrm>
            <a:off x="1084263" y="241300"/>
            <a:ext cx="2303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TW" altLang="en-US" b="1" dirty="0" smtClean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功能介紹</a:t>
            </a:r>
            <a:endParaRPr lang="zh-CN" altLang="en-US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199" name="TextBox 5"/>
          <p:cNvSpPr>
            <a:spLocks noChangeArrowheads="1"/>
          </p:cNvSpPr>
          <p:nvPr/>
        </p:nvSpPr>
        <p:spPr bwMode="auto">
          <a:xfrm>
            <a:off x="7369175" y="-34925"/>
            <a:ext cx="15128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en-US" sz="5400" b="1">
                <a:solidFill>
                  <a:srgbClr val="05AFC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·</a:t>
            </a:r>
            <a:r>
              <a:rPr lang="en-US" sz="5400" b="1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sz="5400" b="1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·</a:t>
            </a:r>
            <a:r>
              <a:rPr lang="en-US" sz="5400" b="1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sz="5400" b="1">
                <a:solidFill>
                  <a:srgbClr val="FA445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·</a:t>
            </a:r>
            <a:endParaRPr lang="zh-CN" altLang="en-US" sz="5400" b="1">
              <a:solidFill>
                <a:srgbClr val="FA4453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200" name="矩形 6"/>
          <p:cNvSpPr>
            <a:spLocks noChangeArrowheads="1"/>
          </p:cNvSpPr>
          <p:nvPr/>
        </p:nvSpPr>
        <p:spPr bwMode="auto">
          <a:xfrm>
            <a:off x="517525" y="1020763"/>
            <a:ext cx="2714625" cy="315912"/>
          </a:xfrm>
          <a:prstGeom prst="rect">
            <a:avLst/>
          </a:prstGeom>
          <a:solidFill>
            <a:srgbClr val="00B050"/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8201" name="矩形 7"/>
          <p:cNvSpPr>
            <a:spLocks noChangeArrowheads="1"/>
          </p:cNvSpPr>
          <p:nvPr/>
        </p:nvSpPr>
        <p:spPr bwMode="auto">
          <a:xfrm>
            <a:off x="274638" y="1020763"/>
            <a:ext cx="242887" cy="315912"/>
          </a:xfrm>
          <a:prstGeom prst="rect">
            <a:avLst/>
          </a:prstGeom>
          <a:solidFill>
            <a:srgbClr val="3C3C37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8202" name="TextBox 8"/>
          <p:cNvSpPr>
            <a:spLocks noChangeArrowheads="1"/>
          </p:cNvSpPr>
          <p:nvPr/>
        </p:nvSpPr>
        <p:spPr bwMode="auto">
          <a:xfrm>
            <a:off x="539750" y="987425"/>
            <a:ext cx="270192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TW" altLang="en-US" sz="19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掃地功能</a:t>
            </a:r>
            <a:endParaRPr lang="zh-CN" altLang="en-US" sz="19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207" name="TextBox 12"/>
          <p:cNvSpPr>
            <a:spLocks noChangeArrowheads="1"/>
          </p:cNvSpPr>
          <p:nvPr/>
        </p:nvSpPr>
        <p:spPr bwMode="auto">
          <a:xfrm>
            <a:off x="274639" y="1463676"/>
            <a:ext cx="42973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sz="1600" dirty="0">
                <a:ea typeface="標楷體" panose="03000509000000000000" pitchFamily="65" charset="-120"/>
                <a:cs typeface="Times New Roman" panose="02020603050405020304" pitchFamily="18" charset="0"/>
              </a:rPr>
              <a:t>開啓車子底盤的吸塵器，作為掃地的</a:t>
            </a:r>
            <a:r>
              <a:rPr lang="zh-TW" altLang="en-US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功能。</a:t>
            </a:r>
            <a:endParaRPr lang="zh-CN" altLang="en-US" sz="16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208" name="矩形 17"/>
          <p:cNvSpPr>
            <a:spLocks noChangeArrowheads="1"/>
          </p:cNvSpPr>
          <p:nvPr/>
        </p:nvSpPr>
        <p:spPr bwMode="auto">
          <a:xfrm>
            <a:off x="0" y="5092700"/>
            <a:ext cx="9144000" cy="142875"/>
          </a:xfrm>
          <a:prstGeom prst="rect">
            <a:avLst/>
          </a:prstGeom>
          <a:solidFill>
            <a:srgbClr val="00B050"/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8209" name="流程图: 合并 30"/>
          <p:cNvSpPr>
            <a:spLocks noChangeArrowheads="1"/>
          </p:cNvSpPr>
          <p:nvPr/>
        </p:nvSpPr>
        <p:spPr bwMode="auto">
          <a:xfrm rot="16200000">
            <a:off x="146844" y="280194"/>
            <a:ext cx="360362" cy="241300"/>
          </a:xfrm>
          <a:prstGeom prst="flowChartMerge">
            <a:avLst/>
          </a:prstGeom>
          <a:noFill/>
          <a:ln w="6350" cap="flat" cmpd="sng">
            <a:solidFill>
              <a:srgbClr val="7F7F7F"/>
            </a:solidFill>
            <a:prstDash val="sys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36" y="858838"/>
            <a:ext cx="3063599" cy="4083876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2" r="5057" b="26211"/>
          <a:stretch/>
        </p:blipFill>
        <p:spPr>
          <a:xfrm>
            <a:off x="2195802" y="1898983"/>
            <a:ext cx="2516765" cy="303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56416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流程图: 合并 38"/>
          <p:cNvSpPr>
            <a:spLocks noChangeArrowheads="1"/>
          </p:cNvSpPr>
          <p:nvPr/>
        </p:nvSpPr>
        <p:spPr bwMode="auto">
          <a:xfrm rot="10800000">
            <a:off x="971550" y="4156075"/>
            <a:ext cx="7200900" cy="1008063"/>
          </a:xfrm>
          <a:prstGeom prst="flowChartMerge">
            <a:avLst/>
          </a:prstGeom>
          <a:solidFill>
            <a:srgbClr val="05AFC8">
              <a:alpha val="68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5124" name="流程图: 合并 40"/>
          <p:cNvSpPr>
            <a:spLocks noChangeArrowheads="1"/>
          </p:cNvSpPr>
          <p:nvPr/>
        </p:nvSpPr>
        <p:spPr bwMode="auto">
          <a:xfrm rot="10800000">
            <a:off x="1187450" y="4227513"/>
            <a:ext cx="6769100" cy="936625"/>
          </a:xfrm>
          <a:prstGeom prst="flowChartMerge">
            <a:avLst/>
          </a:prstGeom>
          <a:noFill/>
          <a:ln w="6350" cap="flat" cmpd="sng">
            <a:solidFill>
              <a:srgbClr val="7F7F7F"/>
            </a:solidFill>
            <a:prstDash val="sys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5125" name="TextBox 41"/>
          <p:cNvSpPr>
            <a:spLocks noChangeArrowheads="1"/>
          </p:cNvSpPr>
          <p:nvPr/>
        </p:nvSpPr>
        <p:spPr bwMode="auto">
          <a:xfrm>
            <a:off x="3276600" y="4095750"/>
            <a:ext cx="2590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TW" sz="6000" b="1" dirty="0">
                <a:solidFill>
                  <a:schemeClr val="bg1"/>
                </a:solidFill>
                <a:latin typeface="BatangChe" pitchFamily="49" charset="-127"/>
                <a:ea typeface="BatangChe" pitchFamily="49" charset="-127"/>
                <a:sym typeface="BatangChe" pitchFamily="49" charset="-127"/>
              </a:rPr>
              <a:t>4</a:t>
            </a:r>
            <a:endParaRPr lang="zh-CN" altLang="en-US" sz="6000" b="1" dirty="0">
              <a:solidFill>
                <a:schemeClr val="bg1"/>
              </a:solidFill>
              <a:latin typeface="BatangChe" pitchFamily="49" charset="-127"/>
              <a:ea typeface="BatangChe" pitchFamily="49" charset="-127"/>
              <a:sym typeface="BatangChe" pitchFamily="49" charset="-127"/>
            </a:endParaRPr>
          </a:p>
        </p:txBody>
      </p:sp>
      <p:sp>
        <p:nvSpPr>
          <p:cNvPr id="5126" name="流程图: 合并 43"/>
          <p:cNvSpPr>
            <a:spLocks noChangeArrowheads="1"/>
          </p:cNvSpPr>
          <p:nvPr/>
        </p:nvSpPr>
        <p:spPr bwMode="auto">
          <a:xfrm>
            <a:off x="4356100" y="1995488"/>
            <a:ext cx="431800" cy="288925"/>
          </a:xfrm>
          <a:prstGeom prst="flowChartMerge">
            <a:avLst/>
          </a:prstGeom>
          <a:noFill/>
          <a:ln w="6350" cap="flat" cmpd="sng">
            <a:solidFill>
              <a:srgbClr val="7F7F7F"/>
            </a:solidFill>
            <a:prstDash val="sys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5127" name="TextBox 48"/>
          <p:cNvSpPr>
            <a:spLocks noChangeArrowheads="1"/>
          </p:cNvSpPr>
          <p:nvPr/>
        </p:nvSpPr>
        <p:spPr bwMode="auto">
          <a:xfrm>
            <a:off x="1152525" y="2316163"/>
            <a:ext cx="6840538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TW" altLang="en-US" sz="23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實驗</a:t>
            </a:r>
            <a:r>
              <a:rPr lang="zh-TW" altLang="en-US" sz="23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結果、</a:t>
            </a:r>
            <a:endParaRPr lang="en-US" altLang="zh-TW" sz="2300" b="1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algn="ctr"/>
            <a:r>
              <a:rPr lang="zh-TW" altLang="en-US" sz="23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影</a:t>
            </a:r>
            <a:r>
              <a:rPr lang="zh-TW" altLang="en-US" sz="23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片</a:t>
            </a:r>
            <a:endParaRPr lang="zh-CN" altLang="en-US" sz="2800" b="1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5128" name="流程图: 合并 53"/>
          <p:cNvSpPr>
            <a:spLocks noChangeArrowheads="1"/>
          </p:cNvSpPr>
          <p:nvPr/>
        </p:nvSpPr>
        <p:spPr bwMode="auto">
          <a:xfrm>
            <a:off x="-107950" y="-22225"/>
            <a:ext cx="1008063" cy="349250"/>
          </a:xfrm>
          <a:prstGeom prst="flowChartMerge">
            <a:avLst/>
          </a:prstGeom>
          <a:solidFill>
            <a:srgbClr val="05AFC8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5129" name="流程图: 合并 54"/>
          <p:cNvSpPr>
            <a:spLocks noChangeArrowheads="1"/>
          </p:cNvSpPr>
          <p:nvPr/>
        </p:nvSpPr>
        <p:spPr bwMode="auto">
          <a:xfrm>
            <a:off x="0" y="-22225"/>
            <a:ext cx="755650" cy="290513"/>
          </a:xfrm>
          <a:prstGeom prst="flowChartMerge">
            <a:avLst/>
          </a:prstGeom>
          <a:noFill/>
          <a:ln w="6350" cap="flat" cmpd="sng">
            <a:solidFill>
              <a:srgbClr val="7F7F7F"/>
            </a:solidFill>
            <a:prstDash val="sysDot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32452366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7"/>
          <p:cNvSpPr>
            <a:spLocks noChangeArrowheads="1"/>
          </p:cNvSpPr>
          <p:nvPr/>
        </p:nvSpPr>
        <p:spPr bwMode="auto">
          <a:xfrm>
            <a:off x="7721600" y="-92075"/>
            <a:ext cx="5143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5400" b="1">
                <a:solidFill>
                  <a:srgbClr val="05AFC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·</a:t>
            </a:r>
            <a:endParaRPr lang="zh-CN" altLang="en-US" sz="5400" b="1">
              <a:solidFill>
                <a:srgbClr val="FA4453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2292" name="TextBox 10"/>
          <p:cNvSpPr>
            <a:spLocks noChangeArrowheads="1"/>
          </p:cNvSpPr>
          <p:nvPr/>
        </p:nvSpPr>
        <p:spPr bwMode="auto">
          <a:xfrm>
            <a:off x="8091488" y="-92075"/>
            <a:ext cx="4937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5400" b="1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·</a:t>
            </a:r>
            <a:endParaRPr lang="zh-CN" altLang="en-US" sz="5400" b="1">
              <a:solidFill>
                <a:srgbClr val="FA4453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2293" name="TextBox 11"/>
          <p:cNvSpPr>
            <a:spLocks noChangeArrowheads="1"/>
          </p:cNvSpPr>
          <p:nvPr/>
        </p:nvSpPr>
        <p:spPr bwMode="auto">
          <a:xfrm>
            <a:off x="8523288" y="-92075"/>
            <a:ext cx="4222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5400" b="1">
                <a:solidFill>
                  <a:srgbClr val="FA445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·</a:t>
            </a:r>
            <a:endParaRPr lang="zh-CN" altLang="en-US" sz="5400" b="1">
              <a:solidFill>
                <a:srgbClr val="FA4453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2294" name="直接连接符 14"/>
          <p:cNvSpPr>
            <a:spLocks noChangeShapeType="1"/>
          </p:cNvSpPr>
          <p:nvPr/>
        </p:nvSpPr>
        <p:spPr bwMode="auto">
          <a:xfrm>
            <a:off x="179388" y="555625"/>
            <a:ext cx="8713787" cy="0"/>
          </a:xfrm>
          <a:prstGeom prst="line">
            <a:avLst/>
          </a:prstGeom>
          <a:noFill/>
          <a:ln w="9525" cap="flat" cmpd="sng">
            <a:solidFill>
              <a:srgbClr val="A5A5A5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3" r="18705"/>
          <a:stretch/>
        </p:blipFill>
        <p:spPr>
          <a:xfrm>
            <a:off x="206374" y="756472"/>
            <a:ext cx="3384282" cy="2572458"/>
          </a:xfrm>
          <a:prstGeom prst="rect">
            <a:avLst/>
          </a:prstGeom>
        </p:spPr>
      </p:pic>
      <p:grpSp>
        <p:nvGrpSpPr>
          <p:cNvPr id="10" name="组合 7"/>
          <p:cNvGrpSpPr>
            <a:grpSpLocks/>
          </p:cNvGrpSpPr>
          <p:nvPr/>
        </p:nvGrpSpPr>
        <p:grpSpPr bwMode="auto">
          <a:xfrm>
            <a:off x="107950" y="209550"/>
            <a:ext cx="3816350" cy="406400"/>
            <a:chOff x="0" y="0"/>
            <a:chExt cx="3816672" cy="405750"/>
          </a:xfrm>
        </p:grpSpPr>
        <p:sp>
          <p:nvSpPr>
            <p:cNvPr id="11" name="直接连接符 2"/>
            <p:cNvSpPr>
              <a:spLocks noChangeShapeType="1"/>
            </p:cNvSpPr>
            <p:nvPr/>
          </p:nvSpPr>
          <p:spPr bwMode="auto">
            <a:xfrm flipV="1">
              <a:off x="782416" y="40650"/>
              <a:ext cx="1" cy="288032"/>
            </a:xfrm>
            <a:prstGeom prst="line">
              <a:avLst/>
            </a:prstGeom>
            <a:noFill/>
            <a:ln w="19050" cap="flat" cmpd="sng">
              <a:solidFill>
                <a:srgbClr val="595959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TextBox 3"/>
            <p:cNvSpPr>
              <a:spLocks noChangeArrowheads="1"/>
            </p:cNvSpPr>
            <p:nvPr/>
          </p:nvSpPr>
          <p:spPr bwMode="auto">
            <a:xfrm>
              <a:off x="0" y="5640"/>
              <a:ext cx="78241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en-US" sz="2000" b="1" dirty="0" smtClean="0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0</a:t>
              </a:r>
              <a:r>
                <a:rPr lang="en-US" altLang="zh-TW" sz="2000" b="1" dirty="0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4</a:t>
              </a:r>
              <a:endParaRPr lang="zh-CN" altLang="en-US" sz="20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13" name="TextBox 4"/>
            <p:cNvSpPr>
              <a:spLocks noChangeArrowheads="1"/>
            </p:cNvSpPr>
            <p:nvPr/>
          </p:nvSpPr>
          <p:spPr bwMode="auto">
            <a:xfrm>
              <a:off x="792336" y="0"/>
              <a:ext cx="30243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TW" altLang="en-US" b="1" dirty="0" smtClean="0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實驗</a:t>
              </a:r>
              <a:r>
                <a:rPr lang="zh-TW" altLang="en-US" b="1" dirty="0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結果</a:t>
              </a:r>
              <a:endParaRPr lang="zh-CN" altLang="en-US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14" name="直接连接符 16"/>
          <p:cNvSpPr>
            <a:spLocks noChangeShapeType="1"/>
          </p:cNvSpPr>
          <p:nvPr/>
        </p:nvSpPr>
        <p:spPr bwMode="auto">
          <a:xfrm>
            <a:off x="179388" y="657225"/>
            <a:ext cx="8713787" cy="0"/>
          </a:xfrm>
          <a:prstGeom prst="line">
            <a:avLst/>
          </a:prstGeom>
          <a:noFill/>
          <a:ln w="9525" cap="flat" cmpd="sng">
            <a:solidFill>
              <a:srgbClr val="A5A5A5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" name="流程图: 合并 19"/>
          <p:cNvSpPr>
            <a:spLocks noChangeArrowheads="1"/>
          </p:cNvSpPr>
          <p:nvPr/>
        </p:nvSpPr>
        <p:spPr bwMode="auto">
          <a:xfrm rot="16200000">
            <a:off x="146844" y="280194"/>
            <a:ext cx="360362" cy="241300"/>
          </a:xfrm>
          <a:prstGeom prst="flowChartMerge">
            <a:avLst/>
          </a:prstGeom>
          <a:noFill/>
          <a:ln w="6350" cap="flat" cmpd="sng">
            <a:solidFill>
              <a:srgbClr val="7F7F7F"/>
            </a:solidFill>
            <a:prstDash val="sys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1" b="17802"/>
          <a:stretch/>
        </p:blipFill>
        <p:spPr>
          <a:xfrm>
            <a:off x="5991489" y="1832694"/>
            <a:ext cx="2893219" cy="316826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2" r="5057" b="26211"/>
          <a:stretch/>
        </p:blipFill>
        <p:spPr>
          <a:xfrm>
            <a:off x="3299043" y="1263874"/>
            <a:ext cx="2746919" cy="3311786"/>
          </a:xfrm>
          <a:prstGeom prst="rect">
            <a:avLst/>
          </a:prstGeom>
        </p:spPr>
      </p:pic>
      <p:sp>
        <p:nvSpPr>
          <p:cNvPr id="19" name="TextBox 37"/>
          <p:cNvSpPr>
            <a:spLocks noChangeArrowheads="1"/>
          </p:cNvSpPr>
          <p:nvPr/>
        </p:nvSpPr>
        <p:spPr bwMode="auto">
          <a:xfrm>
            <a:off x="-324408" y="3484261"/>
            <a:ext cx="333186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zh-TW" altLang="en-US" sz="1600" kern="100" dirty="0" smtClean="0">
                <a:latin typeface="Times New Roman" panose="02020603050405020304" pitchFamily="18" charset="0"/>
                <a:ea typeface="標楷體" panose="03000509000000000000" pitchFamily="65" charset="-120"/>
                <a:sym typeface="微软雅黑" pitchFamily="34" charset="-122"/>
              </a:rPr>
              <a:t>圖為多功能影像</a:t>
            </a:r>
            <a:r>
              <a:rPr lang="zh-TW" altLang="en-US" sz="1600" kern="100" dirty="0">
                <a:latin typeface="Times New Roman" panose="02020603050405020304" pitchFamily="18" charset="0"/>
                <a:ea typeface="標楷體" panose="03000509000000000000" pitchFamily="65" charset="-120"/>
                <a:sym typeface="微软雅黑" pitchFamily="34" charset="-122"/>
              </a:rPr>
              <a:t>掃地</a:t>
            </a:r>
            <a:r>
              <a:rPr lang="zh-TW" altLang="en-US" sz="1600" kern="100" dirty="0" smtClean="0">
                <a:latin typeface="Times New Roman" panose="02020603050405020304" pitchFamily="18" charset="0"/>
                <a:ea typeface="標楷體" panose="03000509000000000000" pitchFamily="65" charset="-120"/>
                <a:sym typeface="微软雅黑" pitchFamily="34" charset="-122"/>
              </a:rPr>
              <a:t>車外</a:t>
            </a:r>
            <a:r>
              <a:rPr lang="zh-TW" altLang="en-US" sz="1600" kern="100" dirty="0">
                <a:latin typeface="Times New Roman" panose="02020603050405020304" pitchFamily="18" charset="0"/>
                <a:ea typeface="標楷體" panose="03000509000000000000" pitchFamily="65" charset="-120"/>
                <a:sym typeface="微软雅黑" pitchFamily="34" charset="-122"/>
              </a:rPr>
              <a:t>觀</a:t>
            </a:r>
            <a:endParaRPr lang="zh-CN" altLang="en-US" sz="16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385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>
                                      <p:cBhvr>
                                        <p:cTn id="9" dur="500" tmFilter="0, 0; .2, .5; .8, .5; 1, 0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3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>
                                      <p:cBhvr>
                                        <p:cTn id="15" dur="500" tmFilter="0, 0; .2, .5; .8, .5; 1, 0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9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>
                                      <p:cBhvr>
                                        <p:cTn id="21" dur="500" tmFilter="0, 0; .2, .5; .8, .5; 1, 0"/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build="allAtOnce" bldLvl="0" autoUpdateAnimBg="0"/>
      <p:bldP spid="12292" grpId="0" bldLvl="0" autoUpdateAnimBg="0"/>
      <p:bldP spid="12292" grpId="1" build="allAtOnce" bldLvl="0" autoUpdateAnimBg="0"/>
      <p:bldP spid="12293" grpId="0" bldLvl="0" autoUpdateAnimBg="0"/>
      <p:bldP spid="12293" grpId="1" build="allAtOnce" bldLvl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7"/>
          <p:cNvSpPr>
            <a:spLocks noChangeArrowheads="1"/>
          </p:cNvSpPr>
          <p:nvPr/>
        </p:nvSpPr>
        <p:spPr bwMode="auto">
          <a:xfrm>
            <a:off x="7721600" y="-92075"/>
            <a:ext cx="5143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5400" b="1">
                <a:solidFill>
                  <a:srgbClr val="05AFC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·</a:t>
            </a:r>
            <a:endParaRPr lang="zh-CN" altLang="en-US" sz="5400" b="1">
              <a:solidFill>
                <a:srgbClr val="FA4453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2292" name="TextBox 10"/>
          <p:cNvSpPr>
            <a:spLocks noChangeArrowheads="1"/>
          </p:cNvSpPr>
          <p:nvPr/>
        </p:nvSpPr>
        <p:spPr bwMode="auto">
          <a:xfrm>
            <a:off x="8091488" y="-92075"/>
            <a:ext cx="4937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5400" b="1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·</a:t>
            </a:r>
            <a:endParaRPr lang="zh-CN" altLang="en-US" sz="5400" b="1">
              <a:solidFill>
                <a:srgbClr val="FA4453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2293" name="TextBox 11"/>
          <p:cNvSpPr>
            <a:spLocks noChangeArrowheads="1"/>
          </p:cNvSpPr>
          <p:nvPr/>
        </p:nvSpPr>
        <p:spPr bwMode="auto">
          <a:xfrm>
            <a:off x="8523288" y="-92075"/>
            <a:ext cx="4222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5400" b="1">
                <a:solidFill>
                  <a:srgbClr val="FA445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·</a:t>
            </a:r>
            <a:endParaRPr lang="zh-CN" altLang="en-US" sz="5400" b="1">
              <a:solidFill>
                <a:srgbClr val="FA4453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10" name="组合 7"/>
          <p:cNvGrpSpPr>
            <a:grpSpLocks/>
          </p:cNvGrpSpPr>
          <p:nvPr/>
        </p:nvGrpSpPr>
        <p:grpSpPr bwMode="auto">
          <a:xfrm>
            <a:off x="107950" y="209550"/>
            <a:ext cx="3816350" cy="406400"/>
            <a:chOff x="0" y="0"/>
            <a:chExt cx="3816672" cy="405750"/>
          </a:xfrm>
        </p:grpSpPr>
        <p:sp>
          <p:nvSpPr>
            <p:cNvPr id="11" name="直接连接符 2"/>
            <p:cNvSpPr>
              <a:spLocks noChangeShapeType="1"/>
            </p:cNvSpPr>
            <p:nvPr/>
          </p:nvSpPr>
          <p:spPr bwMode="auto">
            <a:xfrm flipV="1">
              <a:off x="782416" y="40650"/>
              <a:ext cx="1" cy="288032"/>
            </a:xfrm>
            <a:prstGeom prst="line">
              <a:avLst/>
            </a:prstGeom>
            <a:noFill/>
            <a:ln w="19050" cap="flat" cmpd="sng">
              <a:solidFill>
                <a:srgbClr val="595959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TextBox 3"/>
            <p:cNvSpPr>
              <a:spLocks noChangeArrowheads="1"/>
            </p:cNvSpPr>
            <p:nvPr/>
          </p:nvSpPr>
          <p:spPr bwMode="auto">
            <a:xfrm>
              <a:off x="0" y="5640"/>
              <a:ext cx="78241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en-US" sz="2000" b="1" dirty="0" smtClean="0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0</a:t>
              </a:r>
              <a:r>
                <a:rPr lang="en-US" altLang="zh-TW" sz="2000" b="1" dirty="0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4</a:t>
              </a:r>
              <a:endParaRPr lang="zh-CN" altLang="en-US" sz="20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13" name="TextBox 4"/>
            <p:cNvSpPr>
              <a:spLocks noChangeArrowheads="1"/>
            </p:cNvSpPr>
            <p:nvPr/>
          </p:nvSpPr>
          <p:spPr bwMode="auto">
            <a:xfrm>
              <a:off x="792336" y="0"/>
              <a:ext cx="30243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TW" altLang="en-US" b="1" dirty="0" smtClean="0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實驗</a:t>
              </a:r>
              <a:r>
                <a:rPr lang="zh-TW" altLang="en-US" b="1" dirty="0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結果</a:t>
              </a:r>
              <a:endParaRPr lang="zh-CN" altLang="en-US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14" name="直接连接符 16"/>
          <p:cNvSpPr>
            <a:spLocks noChangeShapeType="1"/>
          </p:cNvSpPr>
          <p:nvPr/>
        </p:nvSpPr>
        <p:spPr bwMode="auto">
          <a:xfrm>
            <a:off x="179388" y="657225"/>
            <a:ext cx="8713787" cy="0"/>
          </a:xfrm>
          <a:prstGeom prst="line">
            <a:avLst/>
          </a:prstGeom>
          <a:noFill/>
          <a:ln w="9525" cap="flat" cmpd="sng">
            <a:solidFill>
              <a:srgbClr val="A5A5A5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" name="流程图: 合并 19"/>
          <p:cNvSpPr>
            <a:spLocks noChangeArrowheads="1"/>
          </p:cNvSpPr>
          <p:nvPr/>
        </p:nvSpPr>
        <p:spPr bwMode="auto">
          <a:xfrm rot="16200000">
            <a:off x="146844" y="280194"/>
            <a:ext cx="360362" cy="241300"/>
          </a:xfrm>
          <a:prstGeom prst="flowChartMerge">
            <a:avLst/>
          </a:prstGeom>
          <a:noFill/>
          <a:ln w="6350" cap="flat" cmpd="sng">
            <a:solidFill>
              <a:srgbClr val="7F7F7F"/>
            </a:solidFill>
            <a:prstDash val="sys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7676" y="4496496"/>
            <a:ext cx="1864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ea typeface="標楷體" panose="03000509000000000000" pitchFamily="65" charset="-120"/>
                <a:cs typeface="Times New Roman" panose="02020603050405020304" pitchFamily="18" charset="0"/>
              </a:rPr>
              <a:t>影像掃地好好玩!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37" y="828675"/>
            <a:ext cx="7324725" cy="3486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>
                                      <p:cBhvr>
                                        <p:cTn id="9" dur="500" tmFilter="0, 0; .2, .5; .8, .5; 1, 0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3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>
                                      <p:cBhvr>
                                        <p:cTn id="15" dur="500" tmFilter="0, 0; .2, .5; .8, .5; 1, 0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9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>
                                      <p:cBhvr>
                                        <p:cTn id="21" dur="500" tmFilter="0, 0; .2, .5; .8, .5; 1, 0"/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1" build="allAtOnce" bldLvl="0" autoUpdateAnimBg="0"/>
      <p:bldP spid="12292" grpId="0" bldLvl="0" autoUpdateAnimBg="0"/>
      <p:bldP spid="12292" grpId="2" build="allAtOnce" bldLvl="0" autoUpdateAnimBg="0"/>
      <p:bldP spid="12293" grpId="0" bldLvl="0" autoUpdateAnimBg="0"/>
      <p:bldP spid="12293" grpId="2" build="allAtOnce" bldLvl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矩形 58"/>
          <p:cNvSpPr>
            <a:spLocks noChangeArrowheads="1"/>
          </p:cNvSpPr>
          <p:nvPr/>
        </p:nvSpPr>
        <p:spPr bwMode="auto">
          <a:xfrm>
            <a:off x="0" y="5081588"/>
            <a:ext cx="9144000" cy="144462"/>
          </a:xfrm>
          <a:prstGeom prst="rect">
            <a:avLst/>
          </a:prstGeom>
          <a:solidFill>
            <a:srgbClr val="05AFC8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6148" name="TextBox 15"/>
          <p:cNvSpPr>
            <a:spLocks noChangeArrowheads="1"/>
          </p:cNvSpPr>
          <p:nvPr/>
        </p:nvSpPr>
        <p:spPr bwMode="auto">
          <a:xfrm>
            <a:off x="3941763" y="2652713"/>
            <a:ext cx="12509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Calibri" pitchFamily="34" charset="0"/>
                <a:cs typeface="Calibri" pitchFamily="34" charset="0"/>
                <a:sym typeface="Calibri" pitchFamily="34" charset="0"/>
              </a:rPr>
              <a:t>CSWADI</a:t>
            </a:r>
            <a:endParaRPr lang="zh-CN" altLang="en-US" sz="1600" b="1">
              <a:solidFill>
                <a:schemeClr val="bg1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6149" name="直接连接符 53"/>
          <p:cNvSpPr>
            <a:spLocks noChangeShapeType="1"/>
          </p:cNvSpPr>
          <p:nvPr/>
        </p:nvSpPr>
        <p:spPr bwMode="auto">
          <a:xfrm flipH="1" flipV="1">
            <a:off x="3476625" y="1871663"/>
            <a:ext cx="403225" cy="620712"/>
          </a:xfrm>
          <a:prstGeom prst="line">
            <a:avLst/>
          </a:prstGeom>
          <a:ln>
            <a:headEnd/>
            <a:tailEnd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6150" name="直接连接符 54"/>
          <p:cNvSpPr>
            <a:spLocks noChangeShapeType="1"/>
          </p:cNvSpPr>
          <p:nvPr/>
        </p:nvSpPr>
        <p:spPr bwMode="auto">
          <a:xfrm flipH="1">
            <a:off x="2903538" y="1871663"/>
            <a:ext cx="573087" cy="0"/>
          </a:xfrm>
          <a:prstGeom prst="line">
            <a:avLst/>
          </a:prstGeom>
          <a:ln>
            <a:headEnd/>
            <a:tailEnd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zh-CN" altLang="en-US"/>
          </a:p>
        </p:txBody>
      </p:sp>
      <p:cxnSp>
        <p:nvCxnSpPr>
          <p:cNvPr id="6151" name="直接连接符 57"/>
          <p:cNvCxnSpPr>
            <a:cxnSpLocks noChangeShapeType="1"/>
            <a:stCxn id="6185" idx="3"/>
            <a:endCxn id="6160" idx="6"/>
          </p:cNvCxnSpPr>
          <p:nvPr/>
        </p:nvCxnSpPr>
        <p:spPr bwMode="auto">
          <a:xfrm flipH="1">
            <a:off x="2898775" y="2822575"/>
            <a:ext cx="847725" cy="15875"/>
          </a:xfrm>
          <a:prstGeom prst="line">
            <a:avLst/>
          </a:prstGeom>
          <a:ln>
            <a:headEnd/>
            <a:tailEnd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152" name="直接连接符 61"/>
          <p:cNvSpPr>
            <a:spLocks noChangeShapeType="1"/>
          </p:cNvSpPr>
          <p:nvPr/>
        </p:nvSpPr>
        <p:spPr bwMode="auto">
          <a:xfrm flipH="1">
            <a:off x="2903538" y="3795713"/>
            <a:ext cx="573087" cy="1587"/>
          </a:xfrm>
          <a:prstGeom prst="line">
            <a:avLst/>
          </a:prstGeom>
          <a:ln>
            <a:headEnd/>
            <a:tailEnd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6153" name="直接连接符 62"/>
          <p:cNvSpPr>
            <a:spLocks noChangeShapeType="1"/>
          </p:cNvSpPr>
          <p:nvPr/>
        </p:nvSpPr>
        <p:spPr bwMode="auto">
          <a:xfrm flipH="1">
            <a:off x="3476625" y="3127375"/>
            <a:ext cx="465138" cy="668338"/>
          </a:xfrm>
          <a:prstGeom prst="line">
            <a:avLst/>
          </a:prstGeom>
          <a:ln>
            <a:headEnd/>
            <a:tailEnd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6154" name="直接连接符 65"/>
          <p:cNvSpPr>
            <a:spLocks noChangeShapeType="1"/>
          </p:cNvSpPr>
          <p:nvPr/>
        </p:nvSpPr>
        <p:spPr bwMode="auto">
          <a:xfrm flipH="1">
            <a:off x="5519738" y="1871663"/>
            <a:ext cx="574675" cy="0"/>
          </a:xfrm>
          <a:prstGeom prst="line">
            <a:avLst/>
          </a:prstGeom>
          <a:ln>
            <a:headEnd/>
            <a:tailEnd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6155" name="直接连接符 66"/>
          <p:cNvSpPr>
            <a:spLocks noChangeShapeType="1"/>
          </p:cNvSpPr>
          <p:nvPr/>
        </p:nvSpPr>
        <p:spPr bwMode="auto">
          <a:xfrm flipH="1">
            <a:off x="5232400" y="1871663"/>
            <a:ext cx="287338" cy="590550"/>
          </a:xfrm>
          <a:prstGeom prst="line">
            <a:avLst/>
          </a:prstGeom>
          <a:ln>
            <a:headEnd/>
            <a:tailEnd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6156" name="直接连接符 68"/>
          <p:cNvSpPr>
            <a:spLocks noChangeShapeType="1"/>
          </p:cNvSpPr>
          <p:nvPr/>
        </p:nvSpPr>
        <p:spPr bwMode="auto">
          <a:xfrm flipH="1" flipV="1">
            <a:off x="5340350" y="2811463"/>
            <a:ext cx="1231900" cy="11112"/>
          </a:xfrm>
          <a:prstGeom prst="line">
            <a:avLst/>
          </a:prstGeom>
          <a:ln>
            <a:headEnd/>
            <a:tailEnd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6157" name="直接连接符 69"/>
          <p:cNvSpPr>
            <a:spLocks noChangeShapeType="1"/>
          </p:cNvSpPr>
          <p:nvPr/>
        </p:nvSpPr>
        <p:spPr bwMode="auto">
          <a:xfrm flipH="1">
            <a:off x="5737225" y="3838575"/>
            <a:ext cx="574675" cy="1588"/>
          </a:xfrm>
          <a:prstGeom prst="line">
            <a:avLst/>
          </a:prstGeom>
          <a:ln>
            <a:headEnd/>
            <a:tailEnd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6158" name="直接连接符 70"/>
          <p:cNvSpPr>
            <a:spLocks noChangeShapeType="1"/>
          </p:cNvSpPr>
          <p:nvPr/>
        </p:nvSpPr>
        <p:spPr bwMode="auto">
          <a:xfrm flipH="1" flipV="1">
            <a:off x="5232400" y="3095625"/>
            <a:ext cx="504825" cy="742950"/>
          </a:xfrm>
          <a:prstGeom prst="line">
            <a:avLst/>
          </a:prstGeom>
          <a:ln>
            <a:headEnd/>
            <a:tailEnd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6160" name="流程图: 联系 4"/>
          <p:cNvSpPr>
            <a:spLocks noChangeArrowheads="1"/>
          </p:cNvSpPr>
          <p:nvPr/>
        </p:nvSpPr>
        <p:spPr bwMode="auto">
          <a:xfrm>
            <a:off x="2252663" y="2520950"/>
            <a:ext cx="646112" cy="635000"/>
          </a:xfrm>
          <a:prstGeom prst="flowChartConnector">
            <a:avLst/>
          </a:prstGeom>
          <a:solidFill>
            <a:srgbClr val="7F7F7F"/>
          </a:solidFill>
          <a:ln w="57150" cap="flat" cmpd="sng">
            <a:solidFill>
              <a:srgbClr val="F2F2F2"/>
            </a:solidFill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6161" name="流程图: 联系 21"/>
          <p:cNvSpPr>
            <a:spLocks noChangeArrowheads="1"/>
          </p:cNvSpPr>
          <p:nvPr/>
        </p:nvSpPr>
        <p:spPr bwMode="auto">
          <a:xfrm>
            <a:off x="2255838" y="1520825"/>
            <a:ext cx="646112" cy="633413"/>
          </a:xfrm>
          <a:prstGeom prst="flowChartConnector">
            <a:avLst/>
          </a:prstGeom>
          <a:solidFill>
            <a:srgbClr val="7F7F7F"/>
          </a:solidFill>
          <a:ln w="57150" cap="flat" cmpd="sng">
            <a:solidFill>
              <a:srgbClr val="F2F2F2"/>
            </a:solidFill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6162" name="流程图: 摘录 22"/>
          <p:cNvSpPr>
            <a:spLocks noChangeArrowheads="1"/>
          </p:cNvSpPr>
          <p:nvPr/>
        </p:nvSpPr>
        <p:spPr bwMode="auto">
          <a:xfrm rot="5400000" flipH="1" flipV="1">
            <a:off x="2290763" y="1657350"/>
            <a:ext cx="439737" cy="360363"/>
          </a:xfrm>
          <a:prstGeom prst="flowChartExtract">
            <a:avLst/>
          </a:prstGeom>
          <a:noFill/>
          <a:ln w="12700" cap="flat" cmpd="sng">
            <a:solidFill>
              <a:schemeClr val="bg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6163" name="流程图: 联系 24"/>
          <p:cNvSpPr>
            <a:spLocks noChangeArrowheads="1"/>
          </p:cNvSpPr>
          <p:nvPr/>
        </p:nvSpPr>
        <p:spPr bwMode="auto">
          <a:xfrm>
            <a:off x="2255838" y="3468688"/>
            <a:ext cx="646112" cy="633412"/>
          </a:xfrm>
          <a:prstGeom prst="flowChartConnector">
            <a:avLst/>
          </a:prstGeom>
          <a:solidFill>
            <a:srgbClr val="7F7F7F"/>
          </a:solidFill>
          <a:ln w="57150" cap="flat" cmpd="sng">
            <a:solidFill>
              <a:srgbClr val="F2F2F2"/>
            </a:solidFill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6164" name="流程图: 摘录 25"/>
          <p:cNvSpPr>
            <a:spLocks noChangeArrowheads="1"/>
          </p:cNvSpPr>
          <p:nvPr/>
        </p:nvSpPr>
        <p:spPr bwMode="auto">
          <a:xfrm rot="5400000" flipH="1" flipV="1">
            <a:off x="2290763" y="3605212"/>
            <a:ext cx="439738" cy="360363"/>
          </a:xfrm>
          <a:prstGeom prst="flowChartExtract">
            <a:avLst/>
          </a:prstGeom>
          <a:noFill/>
          <a:ln w="12700" cap="flat" cmpd="sng">
            <a:solidFill>
              <a:schemeClr val="bg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6165" name="流程图: 联系 36"/>
          <p:cNvSpPr>
            <a:spLocks noChangeArrowheads="1"/>
          </p:cNvSpPr>
          <p:nvPr/>
        </p:nvSpPr>
        <p:spPr bwMode="auto">
          <a:xfrm>
            <a:off x="6127750" y="1520825"/>
            <a:ext cx="646113" cy="633413"/>
          </a:xfrm>
          <a:prstGeom prst="flowChartConnector">
            <a:avLst/>
          </a:prstGeom>
          <a:solidFill>
            <a:srgbClr val="7F7F7F"/>
          </a:solidFill>
          <a:ln w="57150" cap="flat" cmpd="sng">
            <a:solidFill>
              <a:srgbClr val="F2F2F2"/>
            </a:solidFill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6166" name="流程图: 摘录 37"/>
          <p:cNvSpPr>
            <a:spLocks noChangeArrowheads="1"/>
          </p:cNvSpPr>
          <p:nvPr/>
        </p:nvSpPr>
        <p:spPr bwMode="auto">
          <a:xfrm rot="5400000" flipH="1" flipV="1">
            <a:off x="6161088" y="1657350"/>
            <a:ext cx="439737" cy="360363"/>
          </a:xfrm>
          <a:prstGeom prst="flowChartExtract">
            <a:avLst/>
          </a:prstGeom>
          <a:noFill/>
          <a:ln w="12700" cap="flat" cmpd="sng">
            <a:solidFill>
              <a:schemeClr val="bg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6167" name="流程图: 联系 42"/>
          <p:cNvSpPr>
            <a:spLocks noChangeArrowheads="1"/>
          </p:cNvSpPr>
          <p:nvPr/>
        </p:nvSpPr>
        <p:spPr bwMode="auto">
          <a:xfrm>
            <a:off x="6138863" y="2489200"/>
            <a:ext cx="646112" cy="633413"/>
          </a:xfrm>
          <a:prstGeom prst="flowChartConnector">
            <a:avLst/>
          </a:prstGeom>
          <a:solidFill>
            <a:srgbClr val="7F7F7F"/>
          </a:solidFill>
          <a:ln w="57150" cap="flat" cmpd="sng">
            <a:solidFill>
              <a:srgbClr val="F2F2F2"/>
            </a:solidFill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6169" name="流程图: 联系 48"/>
          <p:cNvSpPr>
            <a:spLocks noChangeArrowheads="1"/>
          </p:cNvSpPr>
          <p:nvPr/>
        </p:nvSpPr>
        <p:spPr bwMode="auto">
          <a:xfrm>
            <a:off x="6130925" y="3498850"/>
            <a:ext cx="646113" cy="633413"/>
          </a:xfrm>
          <a:prstGeom prst="flowChartConnector">
            <a:avLst/>
          </a:prstGeom>
          <a:solidFill>
            <a:srgbClr val="7F7F7F"/>
          </a:solidFill>
          <a:ln w="57150" cap="flat" cmpd="sng">
            <a:solidFill>
              <a:srgbClr val="F2F2F2"/>
            </a:solidFill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6170" name="流程图: 摘录 49"/>
          <p:cNvSpPr>
            <a:spLocks noChangeArrowheads="1"/>
          </p:cNvSpPr>
          <p:nvPr/>
        </p:nvSpPr>
        <p:spPr bwMode="auto">
          <a:xfrm rot="5400000" flipH="1" flipV="1">
            <a:off x="6345238" y="3659187"/>
            <a:ext cx="439738" cy="360363"/>
          </a:xfrm>
          <a:prstGeom prst="flowChartExtract">
            <a:avLst/>
          </a:prstGeom>
          <a:noFill/>
          <a:ln w="12700" cap="flat" cmpd="sng">
            <a:solidFill>
              <a:schemeClr val="bg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6171" name="流程图: 联系 30"/>
          <p:cNvSpPr>
            <a:spLocks noChangeArrowheads="1"/>
          </p:cNvSpPr>
          <p:nvPr/>
        </p:nvSpPr>
        <p:spPr bwMode="auto">
          <a:xfrm>
            <a:off x="2255838" y="2552700"/>
            <a:ext cx="646112" cy="635000"/>
          </a:xfrm>
          <a:prstGeom prst="flowChartConnector">
            <a:avLst/>
          </a:prstGeom>
          <a:solidFill>
            <a:srgbClr val="05AFC8"/>
          </a:solidFill>
          <a:ln w="57150" cap="flat" cmpd="sng">
            <a:solidFill>
              <a:srgbClr val="F2F2F2"/>
            </a:solidFill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6172" name="流程图: 摘录 31"/>
          <p:cNvSpPr>
            <a:spLocks noChangeArrowheads="1"/>
          </p:cNvSpPr>
          <p:nvPr/>
        </p:nvSpPr>
        <p:spPr bwMode="auto">
          <a:xfrm rot="16200000" flipH="1" flipV="1">
            <a:off x="2410619" y="2675731"/>
            <a:ext cx="441325" cy="360363"/>
          </a:xfrm>
          <a:prstGeom prst="flowChartExtract">
            <a:avLst/>
          </a:prstGeom>
          <a:noFill/>
          <a:ln w="12700" cap="flat" cmpd="sng">
            <a:solidFill>
              <a:schemeClr val="bg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grpSp>
        <p:nvGrpSpPr>
          <p:cNvPr id="6173" name="组合 32"/>
          <p:cNvGrpSpPr>
            <a:grpSpLocks/>
          </p:cNvGrpSpPr>
          <p:nvPr/>
        </p:nvGrpSpPr>
        <p:grpSpPr bwMode="auto">
          <a:xfrm>
            <a:off x="2255838" y="3468688"/>
            <a:ext cx="646112" cy="633412"/>
            <a:chOff x="0" y="0"/>
            <a:chExt cx="646595" cy="633602"/>
          </a:xfrm>
        </p:grpSpPr>
        <p:sp>
          <p:nvSpPr>
            <p:cNvPr id="6174" name="流程图: 联系 33"/>
            <p:cNvSpPr>
              <a:spLocks noChangeArrowheads="1"/>
            </p:cNvSpPr>
            <p:nvPr/>
          </p:nvSpPr>
          <p:spPr bwMode="auto">
            <a:xfrm>
              <a:off x="0" y="0"/>
              <a:ext cx="646595" cy="633602"/>
            </a:xfrm>
            <a:prstGeom prst="flowChartConnector">
              <a:avLst/>
            </a:prstGeom>
            <a:solidFill>
              <a:srgbClr val="05AFC8"/>
            </a:solidFill>
            <a:ln w="57150" cap="flat" cmpd="sng">
              <a:solidFill>
                <a:srgbClr val="F2F2F2"/>
              </a:solidFill>
              <a:bevel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6175" name="流程图: 摘录 34"/>
            <p:cNvSpPr>
              <a:spLocks noChangeArrowheads="1"/>
            </p:cNvSpPr>
            <p:nvPr/>
          </p:nvSpPr>
          <p:spPr bwMode="auto">
            <a:xfrm rot="15946531" flipH="1" flipV="1">
              <a:off x="155235" y="136456"/>
              <a:ext cx="440234" cy="360690"/>
            </a:xfrm>
            <a:prstGeom prst="flowChartExtract">
              <a:avLst/>
            </a:prstGeom>
            <a:solidFill>
              <a:srgbClr val="05AFC8"/>
            </a:solidFill>
            <a:ln w="12700" cap="flat" cmpd="sng">
              <a:solidFill>
                <a:schemeClr val="bg1"/>
              </a:solidFill>
              <a:bevel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grpSp>
        <p:nvGrpSpPr>
          <p:cNvPr id="6176" name="组合 38"/>
          <p:cNvGrpSpPr>
            <a:grpSpLocks/>
          </p:cNvGrpSpPr>
          <p:nvPr/>
        </p:nvGrpSpPr>
        <p:grpSpPr bwMode="auto">
          <a:xfrm>
            <a:off x="6135688" y="1520825"/>
            <a:ext cx="646112" cy="633413"/>
            <a:chOff x="0" y="0"/>
            <a:chExt cx="646595" cy="633602"/>
          </a:xfrm>
        </p:grpSpPr>
        <p:sp>
          <p:nvSpPr>
            <p:cNvPr id="6177" name="流程图: 联系 39"/>
            <p:cNvSpPr>
              <a:spLocks noChangeArrowheads="1"/>
            </p:cNvSpPr>
            <p:nvPr/>
          </p:nvSpPr>
          <p:spPr bwMode="auto">
            <a:xfrm>
              <a:off x="0" y="0"/>
              <a:ext cx="646595" cy="633602"/>
            </a:xfrm>
            <a:prstGeom prst="flowChartConnector">
              <a:avLst/>
            </a:prstGeom>
            <a:solidFill>
              <a:srgbClr val="05AFC8"/>
            </a:solidFill>
            <a:ln w="57150" cap="flat" cmpd="sng">
              <a:solidFill>
                <a:srgbClr val="F2F2F2"/>
              </a:solidFill>
              <a:bevel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6178" name="流程图: 摘录 40"/>
            <p:cNvSpPr>
              <a:spLocks noChangeArrowheads="1"/>
            </p:cNvSpPr>
            <p:nvPr/>
          </p:nvSpPr>
          <p:spPr bwMode="auto">
            <a:xfrm rot="5400000" flipH="1" flipV="1">
              <a:off x="33714" y="136456"/>
              <a:ext cx="440234" cy="360690"/>
            </a:xfrm>
            <a:prstGeom prst="flowChartExtract">
              <a:avLst/>
            </a:prstGeom>
            <a:solidFill>
              <a:srgbClr val="05AFC8"/>
            </a:solidFill>
            <a:ln w="12700" cap="flat" cmpd="sng">
              <a:solidFill>
                <a:schemeClr val="bg1"/>
              </a:solidFill>
              <a:bevel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6179" name="流程图: 联系 45"/>
          <p:cNvSpPr>
            <a:spLocks noChangeArrowheads="1"/>
          </p:cNvSpPr>
          <p:nvPr/>
        </p:nvSpPr>
        <p:spPr bwMode="auto">
          <a:xfrm>
            <a:off x="6138863" y="2489200"/>
            <a:ext cx="646112" cy="633413"/>
          </a:xfrm>
          <a:prstGeom prst="flowChartConnector">
            <a:avLst/>
          </a:prstGeom>
          <a:solidFill>
            <a:srgbClr val="05AFC8"/>
          </a:solidFill>
          <a:ln w="57150" cap="flat" cmpd="sng">
            <a:solidFill>
              <a:srgbClr val="F2F2F2"/>
            </a:solidFill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6180" name="流程图: 摘录 46"/>
          <p:cNvSpPr>
            <a:spLocks noChangeArrowheads="1"/>
          </p:cNvSpPr>
          <p:nvPr/>
        </p:nvSpPr>
        <p:spPr bwMode="auto">
          <a:xfrm rot="5400000" flipH="1" flipV="1">
            <a:off x="6171406" y="2624932"/>
            <a:ext cx="441325" cy="360362"/>
          </a:xfrm>
          <a:prstGeom prst="flowChartExtract">
            <a:avLst/>
          </a:prstGeom>
          <a:noFill/>
          <a:ln w="12700" cap="flat" cmpd="sng">
            <a:solidFill>
              <a:schemeClr val="bg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grpSp>
        <p:nvGrpSpPr>
          <p:cNvPr id="6181" name="组合 50"/>
          <p:cNvGrpSpPr>
            <a:grpSpLocks/>
          </p:cNvGrpSpPr>
          <p:nvPr/>
        </p:nvGrpSpPr>
        <p:grpSpPr bwMode="auto">
          <a:xfrm>
            <a:off x="6135688" y="3498850"/>
            <a:ext cx="646112" cy="633413"/>
            <a:chOff x="0" y="0"/>
            <a:chExt cx="646595" cy="633602"/>
          </a:xfrm>
        </p:grpSpPr>
        <p:sp>
          <p:nvSpPr>
            <p:cNvPr id="6182" name="流程图: 联系 51"/>
            <p:cNvSpPr>
              <a:spLocks noChangeArrowheads="1"/>
            </p:cNvSpPr>
            <p:nvPr/>
          </p:nvSpPr>
          <p:spPr bwMode="auto">
            <a:xfrm>
              <a:off x="0" y="0"/>
              <a:ext cx="646595" cy="633602"/>
            </a:xfrm>
            <a:prstGeom prst="flowChartConnector">
              <a:avLst/>
            </a:prstGeom>
            <a:solidFill>
              <a:srgbClr val="05AFC8"/>
            </a:solidFill>
            <a:ln w="57150" cap="flat" cmpd="sng">
              <a:solidFill>
                <a:srgbClr val="F2F2F2"/>
              </a:solidFill>
              <a:bevel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6183" name="流程图: 摘录 52"/>
            <p:cNvSpPr>
              <a:spLocks noChangeArrowheads="1"/>
            </p:cNvSpPr>
            <p:nvPr/>
          </p:nvSpPr>
          <p:spPr bwMode="auto">
            <a:xfrm rot="5400000" flipH="1" flipV="1">
              <a:off x="33714" y="136456"/>
              <a:ext cx="440234" cy="360690"/>
            </a:xfrm>
            <a:prstGeom prst="flowChartExtract">
              <a:avLst/>
            </a:prstGeom>
            <a:solidFill>
              <a:srgbClr val="05AFC8"/>
            </a:solidFill>
            <a:ln w="12700" cap="flat" cmpd="sng">
              <a:solidFill>
                <a:schemeClr val="bg1"/>
              </a:solidFill>
              <a:bevel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grpSp>
        <p:nvGrpSpPr>
          <p:cNvPr id="6184" name="组合 6"/>
          <p:cNvGrpSpPr>
            <a:grpSpLocks/>
          </p:cNvGrpSpPr>
          <p:nvPr/>
        </p:nvGrpSpPr>
        <p:grpSpPr bwMode="auto">
          <a:xfrm>
            <a:off x="3746500" y="2101850"/>
            <a:ext cx="1670050" cy="1439863"/>
            <a:chOff x="0" y="0"/>
            <a:chExt cx="1670586" cy="1440160"/>
          </a:xfrm>
        </p:grpSpPr>
        <p:sp>
          <p:nvSpPr>
            <p:cNvPr id="6185" name="六边形 8"/>
            <p:cNvSpPr>
              <a:spLocks noChangeArrowheads="1"/>
            </p:cNvSpPr>
            <p:nvPr/>
          </p:nvSpPr>
          <p:spPr bwMode="auto">
            <a:xfrm>
              <a:off x="0" y="0"/>
              <a:ext cx="1670586" cy="1440160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6186" name="六边形 16"/>
            <p:cNvSpPr>
              <a:spLocks noChangeArrowheads="1"/>
            </p:cNvSpPr>
            <p:nvPr/>
          </p:nvSpPr>
          <p:spPr bwMode="auto">
            <a:xfrm>
              <a:off x="70076" y="52570"/>
              <a:ext cx="1524799" cy="1314482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flat" cmpd="sng">
                  <a:solidFill>
                    <a:srgbClr val="395E8A"/>
                  </a:solidFill>
                  <a:prstDash val="sysDot"/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grpSp>
        <p:nvGrpSpPr>
          <p:cNvPr id="6187" name="组合 26"/>
          <p:cNvGrpSpPr>
            <a:grpSpLocks/>
          </p:cNvGrpSpPr>
          <p:nvPr/>
        </p:nvGrpSpPr>
        <p:grpSpPr bwMode="auto">
          <a:xfrm>
            <a:off x="2243138" y="1520825"/>
            <a:ext cx="646112" cy="633413"/>
            <a:chOff x="0" y="0"/>
            <a:chExt cx="646595" cy="633602"/>
          </a:xfrm>
        </p:grpSpPr>
        <p:sp>
          <p:nvSpPr>
            <p:cNvPr id="6188" name="流程图: 联系 27"/>
            <p:cNvSpPr>
              <a:spLocks noChangeArrowheads="1"/>
            </p:cNvSpPr>
            <p:nvPr/>
          </p:nvSpPr>
          <p:spPr bwMode="auto">
            <a:xfrm>
              <a:off x="0" y="0"/>
              <a:ext cx="646595" cy="633602"/>
            </a:xfrm>
            <a:prstGeom prst="flowChartConnector">
              <a:avLst/>
            </a:prstGeom>
            <a:solidFill>
              <a:srgbClr val="05AFC8"/>
            </a:solidFill>
            <a:ln w="57150" cap="flat" cmpd="sng">
              <a:solidFill>
                <a:srgbClr val="F2F2F2"/>
              </a:solidFill>
              <a:bevel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6189" name="流程图: 摘录 28"/>
            <p:cNvSpPr>
              <a:spLocks noChangeArrowheads="1"/>
            </p:cNvSpPr>
            <p:nvPr/>
          </p:nvSpPr>
          <p:spPr bwMode="auto">
            <a:xfrm rot="15946531" flipH="1" flipV="1">
              <a:off x="155235" y="136456"/>
              <a:ext cx="440234" cy="360690"/>
            </a:xfrm>
            <a:prstGeom prst="flowChartExtract">
              <a:avLst/>
            </a:prstGeom>
            <a:solidFill>
              <a:srgbClr val="05AFC8"/>
            </a:solidFill>
            <a:ln w="12700" cap="flat" cmpd="sng">
              <a:solidFill>
                <a:schemeClr val="bg1"/>
              </a:solidFill>
              <a:bevel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6193" name="TextBox 90"/>
          <p:cNvSpPr>
            <a:spLocks noChangeArrowheads="1"/>
          </p:cNvSpPr>
          <p:nvPr/>
        </p:nvSpPr>
        <p:spPr bwMode="auto">
          <a:xfrm>
            <a:off x="3930650" y="2576661"/>
            <a:ext cx="12493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altLang="zh-TW" sz="2400" b="1" dirty="0" smtClean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DEMO</a:t>
            </a:r>
            <a:endParaRPr lang="zh-CN" altLang="en-US" sz="20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6201" name="TextBox 98"/>
          <p:cNvSpPr>
            <a:spLocks noChangeArrowheads="1"/>
          </p:cNvSpPr>
          <p:nvPr/>
        </p:nvSpPr>
        <p:spPr bwMode="auto">
          <a:xfrm>
            <a:off x="323850" y="1701800"/>
            <a:ext cx="19097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r"/>
            <a:r>
              <a:rPr lang="zh-TW" altLang="en-US" sz="1600" b="1" dirty="0" smtClean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手機</a:t>
            </a:r>
            <a:r>
              <a:rPr lang="en-US" altLang="zh-TW" sz="1600" b="1" dirty="0" smtClean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APP</a:t>
            </a:r>
            <a:endParaRPr lang="en-US" sz="16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6202" name="TextBox 101"/>
          <p:cNvSpPr>
            <a:spLocks noChangeArrowheads="1"/>
          </p:cNvSpPr>
          <p:nvPr/>
        </p:nvSpPr>
        <p:spPr bwMode="auto">
          <a:xfrm>
            <a:off x="323850" y="3683000"/>
            <a:ext cx="19097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r"/>
            <a:r>
              <a:rPr lang="zh-TW" altLang="en-US" sz="16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掃地功能</a:t>
            </a:r>
            <a:endParaRPr lang="en-US" altLang="zh-TW" sz="16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6203" name="TextBox 102"/>
          <p:cNvSpPr>
            <a:spLocks noChangeArrowheads="1"/>
          </p:cNvSpPr>
          <p:nvPr/>
        </p:nvSpPr>
        <p:spPr bwMode="auto">
          <a:xfrm>
            <a:off x="6781800" y="1649413"/>
            <a:ext cx="19113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zh-TW" altLang="en-US" sz="1600" b="1" dirty="0" smtClean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遙控功能</a:t>
            </a:r>
            <a:endParaRPr lang="en-US" sz="16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6204" name="TextBox 103"/>
          <p:cNvSpPr>
            <a:spLocks noChangeArrowheads="1"/>
          </p:cNvSpPr>
          <p:nvPr/>
        </p:nvSpPr>
        <p:spPr bwMode="auto">
          <a:xfrm>
            <a:off x="6857999" y="2616993"/>
            <a:ext cx="19113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zh-TW" altLang="en-US" sz="1600" b="1" dirty="0" smtClean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即時影像</a:t>
            </a:r>
            <a:endParaRPr lang="en-US" sz="16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6205" name="TextBox 104"/>
          <p:cNvSpPr>
            <a:spLocks noChangeArrowheads="1"/>
          </p:cNvSpPr>
          <p:nvPr/>
        </p:nvSpPr>
        <p:spPr bwMode="auto">
          <a:xfrm>
            <a:off x="6804025" y="3668713"/>
            <a:ext cx="20161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zh-TW" altLang="en-US" sz="1600" b="1" dirty="0" smtClean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循跡功能</a:t>
            </a:r>
            <a:endParaRPr lang="en-US" sz="16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6206" name="TextBox 119"/>
          <p:cNvSpPr>
            <a:spLocks noChangeArrowheads="1"/>
          </p:cNvSpPr>
          <p:nvPr/>
        </p:nvSpPr>
        <p:spPr bwMode="auto">
          <a:xfrm>
            <a:off x="357188" y="2717800"/>
            <a:ext cx="19097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r"/>
            <a:r>
              <a:rPr lang="zh-TW" altLang="en-US" sz="1600" b="1" dirty="0" smtClean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避障功能</a:t>
            </a:r>
            <a:endParaRPr lang="en-US" sz="16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64" name="组合 7"/>
          <p:cNvGrpSpPr>
            <a:grpSpLocks/>
          </p:cNvGrpSpPr>
          <p:nvPr/>
        </p:nvGrpSpPr>
        <p:grpSpPr bwMode="auto">
          <a:xfrm>
            <a:off x="107950" y="209550"/>
            <a:ext cx="3816350" cy="406400"/>
            <a:chOff x="0" y="0"/>
            <a:chExt cx="3816672" cy="405750"/>
          </a:xfrm>
        </p:grpSpPr>
        <p:sp>
          <p:nvSpPr>
            <p:cNvPr id="65" name="直接连接符 2"/>
            <p:cNvSpPr>
              <a:spLocks noChangeShapeType="1"/>
            </p:cNvSpPr>
            <p:nvPr/>
          </p:nvSpPr>
          <p:spPr bwMode="auto">
            <a:xfrm flipV="1">
              <a:off x="782416" y="40650"/>
              <a:ext cx="1" cy="288032"/>
            </a:xfrm>
            <a:prstGeom prst="line">
              <a:avLst/>
            </a:prstGeom>
            <a:noFill/>
            <a:ln w="19050" cap="flat" cmpd="sng">
              <a:solidFill>
                <a:srgbClr val="595959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" name="TextBox 3"/>
            <p:cNvSpPr>
              <a:spLocks noChangeArrowheads="1"/>
            </p:cNvSpPr>
            <p:nvPr/>
          </p:nvSpPr>
          <p:spPr bwMode="auto">
            <a:xfrm>
              <a:off x="0" y="5640"/>
              <a:ext cx="78241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en-US" sz="2000" b="1" dirty="0" smtClean="0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0</a:t>
              </a:r>
              <a:r>
                <a:rPr lang="en-US" altLang="zh-TW" sz="2000" b="1" dirty="0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4</a:t>
              </a:r>
              <a:endParaRPr lang="zh-CN" altLang="en-US" sz="20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67" name="TextBox 4"/>
            <p:cNvSpPr>
              <a:spLocks noChangeArrowheads="1"/>
            </p:cNvSpPr>
            <p:nvPr/>
          </p:nvSpPr>
          <p:spPr bwMode="auto">
            <a:xfrm>
              <a:off x="792336" y="0"/>
              <a:ext cx="30243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TW" altLang="en-US" b="1" dirty="0" smtClean="0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實驗</a:t>
              </a:r>
              <a:r>
                <a:rPr lang="zh-TW" altLang="en-US" b="1" dirty="0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結果</a:t>
              </a:r>
              <a:endParaRPr lang="zh-CN" altLang="en-US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68" name="直接连接符 16"/>
          <p:cNvSpPr>
            <a:spLocks noChangeShapeType="1"/>
          </p:cNvSpPr>
          <p:nvPr/>
        </p:nvSpPr>
        <p:spPr bwMode="auto">
          <a:xfrm>
            <a:off x="179388" y="657225"/>
            <a:ext cx="8713787" cy="0"/>
          </a:xfrm>
          <a:prstGeom prst="line">
            <a:avLst/>
          </a:prstGeom>
          <a:noFill/>
          <a:ln w="9525" cap="flat" cmpd="sng">
            <a:solidFill>
              <a:srgbClr val="A5A5A5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9" name="TextBox 17"/>
          <p:cNvSpPr>
            <a:spLocks noChangeArrowheads="1"/>
          </p:cNvSpPr>
          <p:nvPr/>
        </p:nvSpPr>
        <p:spPr bwMode="auto">
          <a:xfrm>
            <a:off x="7369175" y="-92075"/>
            <a:ext cx="15128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en-US" sz="5400" b="1" dirty="0">
                <a:solidFill>
                  <a:srgbClr val="05AFC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·</a:t>
            </a:r>
            <a:r>
              <a:rPr lang="en-US" sz="54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sz="5400" b="1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·</a:t>
            </a:r>
            <a:r>
              <a:rPr lang="en-US" sz="54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sz="5400" b="1" dirty="0">
                <a:solidFill>
                  <a:srgbClr val="FA445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·</a:t>
            </a:r>
            <a:endParaRPr lang="zh-CN" altLang="en-US" sz="5400" b="1" dirty="0">
              <a:solidFill>
                <a:srgbClr val="FA4453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70" name="流程图: 合并 19"/>
          <p:cNvSpPr>
            <a:spLocks noChangeArrowheads="1"/>
          </p:cNvSpPr>
          <p:nvPr/>
        </p:nvSpPr>
        <p:spPr bwMode="auto">
          <a:xfrm rot="16200000">
            <a:off x="146844" y="280194"/>
            <a:ext cx="360362" cy="241300"/>
          </a:xfrm>
          <a:prstGeom prst="flowChartMerge">
            <a:avLst/>
          </a:prstGeom>
          <a:noFill/>
          <a:ln w="6350" cap="flat" cmpd="sng">
            <a:solidFill>
              <a:srgbClr val="7F7F7F"/>
            </a:solidFill>
            <a:prstDash val="sys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矩形 58"/>
          <p:cNvSpPr>
            <a:spLocks noChangeArrowheads="1"/>
          </p:cNvSpPr>
          <p:nvPr/>
        </p:nvSpPr>
        <p:spPr bwMode="auto">
          <a:xfrm>
            <a:off x="0" y="5081588"/>
            <a:ext cx="9144000" cy="144462"/>
          </a:xfrm>
          <a:prstGeom prst="rect">
            <a:avLst/>
          </a:prstGeom>
          <a:solidFill>
            <a:srgbClr val="05AFC8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grpSp>
        <p:nvGrpSpPr>
          <p:cNvPr id="64" name="组合 7"/>
          <p:cNvGrpSpPr>
            <a:grpSpLocks/>
          </p:cNvGrpSpPr>
          <p:nvPr/>
        </p:nvGrpSpPr>
        <p:grpSpPr bwMode="auto">
          <a:xfrm>
            <a:off x="107950" y="209550"/>
            <a:ext cx="3816350" cy="406400"/>
            <a:chOff x="0" y="0"/>
            <a:chExt cx="3816672" cy="405750"/>
          </a:xfrm>
        </p:grpSpPr>
        <p:sp>
          <p:nvSpPr>
            <p:cNvPr id="65" name="直接连接符 2"/>
            <p:cNvSpPr>
              <a:spLocks noChangeShapeType="1"/>
            </p:cNvSpPr>
            <p:nvPr/>
          </p:nvSpPr>
          <p:spPr bwMode="auto">
            <a:xfrm flipV="1">
              <a:off x="782416" y="40650"/>
              <a:ext cx="1" cy="288032"/>
            </a:xfrm>
            <a:prstGeom prst="line">
              <a:avLst/>
            </a:prstGeom>
            <a:noFill/>
            <a:ln w="19050" cap="flat" cmpd="sng">
              <a:solidFill>
                <a:srgbClr val="595959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" name="TextBox 3"/>
            <p:cNvSpPr>
              <a:spLocks noChangeArrowheads="1"/>
            </p:cNvSpPr>
            <p:nvPr/>
          </p:nvSpPr>
          <p:spPr bwMode="auto">
            <a:xfrm>
              <a:off x="0" y="5640"/>
              <a:ext cx="78241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en-US" sz="2000" b="1" dirty="0" smtClean="0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0</a:t>
              </a:r>
              <a:r>
                <a:rPr lang="en-US" altLang="zh-TW" sz="2000" b="1" dirty="0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4</a:t>
              </a:r>
              <a:endParaRPr lang="zh-CN" altLang="en-US" sz="20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67" name="TextBox 4"/>
            <p:cNvSpPr>
              <a:spLocks noChangeArrowheads="1"/>
            </p:cNvSpPr>
            <p:nvPr/>
          </p:nvSpPr>
          <p:spPr bwMode="auto">
            <a:xfrm>
              <a:off x="792336" y="0"/>
              <a:ext cx="30243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TW" altLang="en-US" b="1" dirty="0" smtClean="0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影</a:t>
              </a:r>
              <a:r>
                <a:rPr lang="zh-TW" altLang="en-US" b="1" dirty="0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片</a:t>
              </a:r>
              <a:endParaRPr lang="zh-CN" altLang="en-US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68" name="直接连接符 16"/>
          <p:cNvSpPr>
            <a:spLocks noChangeShapeType="1"/>
          </p:cNvSpPr>
          <p:nvPr/>
        </p:nvSpPr>
        <p:spPr bwMode="auto">
          <a:xfrm>
            <a:off x="179388" y="657225"/>
            <a:ext cx="8713787" cy="0"/>
          </a:xfrm>
          <a:prstGeom prst="line">
            <a:avLst/>
          </a:prstGeom>
          <a:noFill/>
          <a:ln w="9525" cap="flat" cmpd="sng">
            <a:solidFill>
              <a:srgbClr val="A5A5A5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9" name="TextBox 17"/>
          <p:cNvSpPr>
            <a:spLocks noChangeArrowheads="1"/>
          </p:cNvSpPr>
          <p:nvPr/>
        </p:nvSpPr>
        <p:spPr bwMode="auto">
          <a:xfrm>
            <a:off x="7369175" y="-92075"/>
            <a:ext cx="15128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en-US" sz="5400" b="1" dirty="0">
                <a:solidFill>
                  <a:srgbClr val="05AFC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·</a:t>
            </a:r>
            <a:r>
              <a:rPr lang="en-US" sz="54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sz="5400" b="1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·</a:t>
            </a:r>
            <a:r>
              <a:rPr lang="en-US" sz="54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sz="5400" b="1" dirty="0">
                <a:solidFill>
                  <a:srgbClr val="FA445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·</a:t>
            </a:r>
            <a:endParaRPr lang="zh-CN" altLang="en-US" sz="5400" b="1" dirty="0">
              <a:solidFill>
                <a:srgbClr val="FA4453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70" name="流程图: 合并 19"/>
          <p:cNvSpPr>
            <a:spLocks noChangeArrowheads="1"/>
          </p:cNvSpPr>
          <p:nvPr/>
        </p:nvSpPr>
        <p:spPr bwMode="auto">
          <a:xfrm rot="16200000">
            <a:off x="146844" y="280194"/>
            <a:ext cx="360362" cy="241300"/>
          </a:xfrm>
          <a:prstGeom prst="flowChartMerge">
            <a:avLst/>
          </a:prstGeom>
          <a:noFill/>
          <a:ln w="6350" cap="flat" cmpd="sng">
            <a:solidFill>
              <a:srgbClr val="7F7F7F"/>
            </a:solidFill>
            <a:prstDash val="sys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pic>
        <p:nvPicPr>
          <p:cNvPr id="2" name="專題影片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83009" y="363312"/>
            <a:ext cx="2577981" cy="458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6549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7"/>
          <p:cNvSpPr>
            <a:spLocks noChangeArrowheads="1"/>
          </p:cNvSpPr>
          <p:nvPr/>
        </p:nvSpPr>
        <p:spPr bwMode="auto">
          <a:xfrm>
            <a:off x="7721600" y="-92075"/>
            <a:ext cx="5143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5400" b="1">
                <a:solidFill>
                  <a:srgbClr val="05AFC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·</a:t>
            </a:r>
            <a:endParaRPr lang="zh-CN" altLang="en-US" sz="5400" b="1">
              <a:solidFill>
                <a:srgbClr val="FA4453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2291" name="TextBox 8"/>
          <p:cNvSpPr>
            <a:spLocks noChangeArrowheads="1"/>
          </p:cNvSpPr>
          <p:nvPr/>
        </p:nvSpPr>
        <p:spPr bwMode="auto">
          <a:xfrm>
            <a:off x="485992" y="3124405"/>
            <a:ext cx="3681413" cy="45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zh-TW" altLang="en-US" sz="6000" b="1" dirty="0" smtClean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感謝聆聽</a:t>
            </a:r>
            <a:endParaRPr lang="zh-CN" altLang="en-US" sz="60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2292" name="TextBox 10"/>
          <p:cNvSpPr>
            <a:spLocks noChangeArrowheads="1"/>
          </p:cNvSpPr>
          <p:nvPr/>
        </p:nvSpPr>
        <p:spPr bwMode="auto">
          <a:xfrm>
            <a:off x="8091488" y="-92075"/>
            <a:ext cx="4937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5400" b="1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·</a:t>
            </a:r>
            <a:endParaRPr lang="zh-CN" altLang="en-US" sz="5400" b="1">
              <a:solidFill>
                <a:srgbClr val="FA4453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2293" name="TextBox 11"/>
          <p:cNvSpPr>
            <a:spLocks noChangeArrowheads="1"/>
          </p:cNvSpPr>
          <p:nvPr/>
        </p:nvSpPr>
        <p:spPr bwMode="auto">
          <a:xfrm>
            <a:off x="8523288" y="-92075"/>
            <a:ext cx="4222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5400" b="1">
                <a:solidFill>
                  <a:srgbClr val="FA445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·</a:t>
            </a:r>
            <a:endParaRPr lang="zh-CN" altLang="en-US" sz="5400" b="1">
              <a:solidFill>
                <a:srgbClr val="FA4453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2294" name="直接连接符 14"/>
          <p:cNvSpPr>
            <a:spLocks noChangeShapeType="1"/>
          </p:cNvSpPr>
          <p:nvPr/>
        </p:nvSpPr>
        <p:spPr bwMode="auto">
          <a:xfrm>
            <a:off x="179388" y="555625"/>
            <a:ext cx="8713787" cy="0"/>
          </a:xfrm>
          <a:prstGeom prst="line">
            <a:avLst/>
          </a:prstGeom>
          <a:noFill/>
          <a:ln w="9525" cap="flat" cmpd="sng">
            <a:solidFill>
              <a:srgbClr val="A5A5A5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" name="流程图: 合并 38"/>
          <p:cNvSpPr>
            <a:spLocks noChangeArrowheads="1"/>
          </p:cNvSpPr>
          <p:nvPr/>
        </p:nvSpPr>
        <p:spPr bwMode="auto">
          <a:xfrm rot="5400000">
            <a:off x="4921642" y="1669456"/>
            <a:ext cx="5329238" cy="3135313"/>
          </a:xfrm>
          <a:prstGeom prst="flowChartMerge">
            <a:avLst/>
          </a:prstGeom>
          <a:solidFill>
            <a:srgbClr val="AE78D6"/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1" name="TextBox 11"/>
          <p:cNvSpPr>
            <a:spLocks noChangeArrowheads="1"/>
          </p:cNvSpPr>
          <p:nvPr/>
        </p:nvSpPr>
        <p:spPr bwMode="auto">
          <a:xfrm>
            <a:off x="7030121" y="2630719"/>
            <a:ext cx="93607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TW" sz="5400" b="1" dirty="0">
                <a:solidFill>
                  <a:schemeClr val="bg1"/>
                </a:solidFill>
                <a:latin typeface="BatangChe" pitchFamily="49" charset="-127"/>
                <a:ea typeface="BatangChe" pitchFamily="49" charset="-127"/>
                <a:sym typeface="BatangChe" pitchFamily="49" charset="-127"/>
              </a:rPr>
              <a:t>5</a:t>
            </a:r>
            <a:endParaRPr lang="zh-CN" altLang="en-US" sz="5400" b="1" dirty="0">
              <a:solidFill>
                <a:schemeClr val="bg1"/>
              </a:solidFill>
              <a:latin typeface="BatangChe" pitchFamily="49" charset="-127"/>
              <a:ea typeface="BatangChe" pitchFamily="49" charset="-127"/>
              <a:sym typeface="BatangChe" pitchFamily="49" charset="-127"/>
            </a:endParaRPr>
          </a:p>
        </p:txBody>
      </p:sp>
      <p:grpSp>
        <p:nvGrpSpPr>
          <p:cNvPr id="12" name="组合 7"/>
          <p:cNvGrpSpPr>
            <a:grpSpLocks/>
          </p:cNvGrpSpPr>
          <p:nvPr/>
        </p:nvGrpSpPr>
        <p:grpSpPr bwMode="auto">
          <a:xfrm>
            <a:off x="107950" y="209550"/>
            <a:ext cx="3816350" cy="406400"/>
            <a:chOff x="0" y="0"/>
            <a:chExt cx="3816672" cy="405750"/>
          </a:xfrm>
        </p:grpSpPr>
        <p:sp>
          <p:nvSpPr>
            <p:cNvPr id="13" name="直接连接符 2"/>
            <p:cNvSpPr>
              <a:spLocks noChangeShapeType="1"/>
            </p:cNvSpPr>
            <p:nvPr/>
          </p:nvSpPr>
          <p:spPr bwMode="auto">
            <a:xfrm flipV="1">
              <a:off x="782416" y="40650"/>
              <a:ext cx="1" cy="288032"/>
            </a:xfrm>
            <a:prstGeom prst="line">
              <a:avLst/>
            </a:prstGeom>
            <a:noFill/>
            <a:ln w="19050" cap="flat" cmpd="sng">
              <a:solidFill>
                <a:srgbClr val="595959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TextBox 3"/>
            <p:cNvSpPr>
              <a:spLocks noChangeArrowheads="1"/>
            </p:cNvSpPr>
            <p:nvPr/>
          </p:nvSpPr>
          <p:spPr bwMode="auto">
            <a:xfrm>
              <a:off x="0" y="5640"/>
              <a:ext cx="78241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en-US" sz="2000" b="1" dirty="0" smtClean="0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0</a:t>
              </a:r>
              <a:r>
                <a:rPr lang="en-US" altLang="zh-TW" sz="2000" b="1" dirty="0" smtClean="0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5</a:t>
              </a:r>
              <a:endParaRPr lang="zh-CN" altLang="en-US" sz="20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15" name="TextBox 4"/>
            <p:cNvSpPr>
              <a:spLocks noChangeArrowheads="1"/>
            </p:cNvSpPr>
            <p:nvPr/>
          </p:nvSpPr>
          <p:spPr bwMode="auto">
            <a:xfrm>
              <a:off x="792336" y="0"/>
              <a:ext cx="30243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TW" altLang="en-US" b="1" dirty="0" smtClean="0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結論</a:t>
              </a:r>
              <a:endParaRPr lang="zh-CN" altLang="en-US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323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>
                                      <p:cBhvr>
                                        <p:cTn id="9" dur="500" tmFilter="0, 0; .2, .5; .8, .5; 1, 0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3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>
                                      <p:cBhvr>
                                        <p:cTn id="15" dur="500" tmFilter="0, 0; .2, .5; .8, .5; 1, 0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9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>
                                      <p:cBhvr>
                                        <p:cTn id="21" dur="500" tmFilter="0, 0; .2, .5; .8, .5; 1, 0"/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5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build="allAtOnce" bldLvl="0" autoUpdateAnimBg="0"/>
      <p:bldP spid="12291" grpId="0" bldLvl="0" autoUpdateAnimBg="0"/>
      <p:bldP spid="12292" grpId="0" bldLvl="0" autoUpdateAnimBg="0"/>
      <p:bldP spid="12292" grpId="1" build="allAtOnce" bldLvl="0" autoUpdateAnimBg="0"/>
      <p:bldP spid="12293" grpId="0" bldLvl="0" autoUpdateAnimBg="0"/>
      <p:bldP spid="12293" grpId="1" build="allAtOnce" bldLvl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7"/>
          <p:cNvSpPr>
            <a:spLocks noChangeArrowheads="1"/>
          </p:cNvSpPr>
          <p:nvPr/>
        </p:nvSpPr>
        <p:spPr bwMode="auto">
          <a:xfrm>
            <a:off x="7721600" y="-92075"/>
            <a:ext cx="5143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5400" b="1">
                <a:solidFill>
                  <a:srgbClr val="05AFC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·</a:t>
            </a:r>
            <a:endParaRPr lang="zh-CN" altLang="en-US" sz="5400" b="1">
              <a:solidFill>
                <a:srgbClr val="FA4453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2292" name="TextBox 10"/>
          <p:cNvSpPr>
            <a:spLocks noChangeArrowheads="1"/>
          </p:cNvSpPr>
          <p:nvPr/>
        </p:nvSpPr>
        <p:spPr bwMode="auto">
          <a:xfrm>
            <a:off x="8091488" y="-92075"/>
            <a:ext cx="4937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5400" b="1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·</a:t>
            </a:r>
            <a:endParaRPr lang="zh-CN" altLang="en-US" sz="5400" b="1">
              <a:solidFill>
                <a:srgbClr val="FA4453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2293" name="TextBox 11"/>
          <p:cNvSpPr>
            <a:spLocks noChangeArrowheads="1"/>
          </p:cNvSpPr>
          <p:nvPr/>
        </p:nvSpPr>
        <p:spPr bwMode="auto">
          <a:xfrm>
            <a:off x="8523288" y="-92075"/>
            <a:ext cx="4222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5400" b="1">
                <a:solidFill>
                  <a:srgbClr val="FA445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·</a:t>
            </a:r>
            <a:endParaRPr lang="zh-CN" altLang="en-US" sz="5400" b="1">
              <a:solidFill>
                <a:srgbClr val="FA4453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2294" name="直接连接符 14"/>
          <p:cNvSpPr>
            <a:spLocks noChangeShapeType="1"/>
          </p:cNvSpPr>
          <p:nvPr/>
        </p:nvSpPr>
        <p:spPr bwMode="auto">
          <a:xfrm>
            <a:off x="179388" y="555625"/>
            <a:ext cx="8713787" cy="0"/>
          </a:xfrm>
          <a:prstGeom prst="line">
            <a:avLst/>
          </a:prstGeom>
          <a:noFill/>
          <a:ln w="9525" cap="flat" cmpd="sng">
            <a:solidFill>
              <a:srgbClr val="A5A5A5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" name="流程图: 合并 38"/>
          <p:cNvSpPr>
            <a:spLocks noChangeArrowheads="1"/>
          </p:cNvSpPr>
          <p:nvPr/>
        </p:nvSpPr>
        <p:spPr bwMode="auto">
          <a:xfrm rot="5400000">
            <a:off x="4921642" y="1669456"/>
            <a:ext cx="5329238" cy="3135313"/>
          </a:xfrm>
          <a:prstGeom prst="flowChartMerge">
            <a:avLst/>
          </a:prstGeom>
          <a:solidFill>
            <a:srgbClr val="AE78D6"/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1" name="TextBox 11"/>
          <p:cNvSpPr>
            <a:spLocks noChangeArrowheads="1"/>
          </p:cNvSpPr>
          <p:nvPr/>
        </p:nvSpPr>
        <p:spPr bwMode="auto">
          <a:xfrm>
            <a:off x="7030121" y="2630719"/>
            <a:ext cx="93607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TW" sz="5400" b="1" dirty="0">
                <a:solidFill>
                  <a:schemeClr val="bg1"/>
                </a:solidFill>
                <a:latin typeface="BatangChe" pitchFamily="49" charset="-127"/>
                <a:ea typeface="BatangChe" pitchFamily="49" charset="-127"/>
                <a:sym typeface="BatangChe" pitchFamily="49" charset="-127"/>
              </a:rPr>
              <a:t>5</a:t>
            </a:r>
            <a:endParaRPr lang="zh-CN" altLang="en-US" sz="5400" b="1" dirty="0">
              <a:solidFill>
                <a:schemeClr val="bg1"/>
              </a:solidFill>
              <a:latin typeface="BatangChe" pitchFamily="49" charset="-127"/>
              <a:ea typeface="BatangChe" pitchFamily="49" charset="-127"/>
              <a:sym typeface="BatangChe" pitchFamily="49" charset="-127"/>
            </a:endParaRPr>
          </a:p>
        </p:txBody>
      </p:sp>
      <p:grpSp>
        <p:nvGrpSpPr>
          <p:cNvPr id="12" name="组合 7"/>
          <p:cNvGrpSpPr>
            <a:grpSpLocks/>
          </p:cNvGrpSpPr>
          <p:nvPr/>
        </p:nvGrpSpPr>
        <p:grpSpPr bwMode="auto">
          <a:xfrm>
            <a:off x="107950" y="209550"/>
            <a:ext cx="3816350" cy="406400"/>
            <a:chOff x="0" y="0"/>
            <a:chExt cx="3816672" cy="405750"/>
          </a:xfrm>
        </p:grpSpPr>
        <p:sp>
          <p:nvSpPr>
            <p:cNvPr id="13" name="直接连接符 2"/>
            <p:cNvSpPr>
              <a:spLocks noChangeShapeType="1"/>
            </p:cNvSpPr>
            <p:nvPr/>
          </p:nvSpPr>
          <p:spPr bwMode="auto">
            <a:xfrm flipV="1">
              <a:off x="782416" y="40650"/>
              <a:ext cx="1" cy="288032"/>
            </a:xfrm>
            <a:prstGeom prst="line">
              <a:avLst/>
            </a:prstGeom>
            <a:noFill/>
            <a:ln w="19050" cap="flat" cmpd="sng">
              <a:solidFill>
                <a:srgbClr val="595959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TextBox 3"/>
            <p:cNvSpPr>
              <a:spLocks noChangeArrowheads="1"/>
            </p:cNvSpPr>
            <p:nvPr/>
          </p:nvSpPr>
          <p:spPr bwMode="auto">
            <a:xfrm>
              <a:off x="0" y="5640"/>
              <a:ext cx="78241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en-US" sz="2000" b="1" dirty="0" smtClean="0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0</a:t>
              </a:r>
              <a:r>
                <a:rPr lang="en-US" altLang="zh-TW" sz="2000" b="1" dirty="0" smtClean="0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5</a:t>
              </a:r>
              <a:endParaRPr lang="zh-CN" altLang="en-US" sz="20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15" name="TextBox 4"/>
            <p:cNvSpPr>
              <a:spLocks noChangeArrowheads="1"/>
            </p:cNvSpPr>
            <p:nvPr/>
          </p:nvSpPr>
          <p:spPr bwMode="auto">
            <a:xfrm>
              <a:off x="792336" y="0"/>
              <a:ext cx="30243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TW" altLang="en-US" b="1" dirty="0" smtClean="0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結論</a:t>
              </a:r>
              <a:endParaRPr lang="zh-CN" altLang="en-US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2" name="文字方塊 1"/>
          <p:cNvSpPr txBox="1"/>
          <p:nvPr/>
        </p:nvSpPr>
        <p:spPr>
          <a:xfrm>
            <a:off x="1403736" y="2535954"/>
            <a:ext cx="20938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60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</a:rPr>
              <a:t>Q&amp;A</a:t>
            </a:r>
            <a:endParaRPr lang="zh-TW" altLang="en-US" sz="60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888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>
                                      <p:cBhvr>
                                        <p:cTn id="9" dur="500" tmFilter="0, 0; .2, .5; .8, .5; 1, 0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3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>
                                      <p:cBhvr>
                                        <p:cTn id="15" dur="500" tmFilter="0, 0; .2, .5; .8, .5; 1, 0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9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>
                                      <p:cBhvr>
                                        <p:cTn id="21" dur="500" tmFilter="0, 0; .2, .5; .8, .5; 1, 0"/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build="allAtOnce" bldLvl="0" autoUpdateAnimBg="0"/>
      <p:bldP spid="12292" grpId="0" bldLvl="0" autoUpdateAnimBg="0"/>
      <p:bldP spid="12292" grpId="1" build="allAtOnce" bldLvl="0" autoUpdateAnimBg="0"/>
      <p:bldP spid="12293" grpId="0" bldLvl="0" autoUpdateAnimBg="0"/>
      <p:bldP spid="12293" grpId="1" build="allAtOnce" bldLvl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流程图: 合并 38"/>
          <p:cNvSpPr>
            <a:spLocks noChangeArrowheads="1"/>
          </p:cNvSpPr>
          <p:nvPr/>
        </p:nvSpPr>
        <p:spPr bwMode="auto">
          <a:xfrm>
            <a:off x="953756" y="3825"/>
            <a:ext cx="7200900" cy="1008063"/>
          </a:xfrm>
          <a:prstGeom prst="flowChartMerge">
            <a:avLst/>
          </a:prstGeom>
          <a:solidFill>
            <a:srgbClr val="F47680"/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5124" name="流程图: 合并 40"/>
          <p:cNvSpPr>
            <a:spLocks noChangeArrowheads="1"/>
          </p:cNvSpPr>
          <p:nvPr/>
        </p:nvSpPr>
        <p:spPr bwMode="auto">
          <a:xfrm>
            <a:off x="1177572" y="2238"/>
            <a:ext cx="6769100" cy="936625"/>
          </a:xfrm>
          <a:prstGeom prst="flowChartMerge">
            <a:avLst/>
          </a:prstGeom>
          <a:noFill/>
          <a:ln w="6350" cap="flat" cmpd="sng">
            <a:solidFill>
              <a:srgbClr val="7F7F7F"/>
            </a:solidFill>
            <a:prstDash val="sys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5125" name="TextBox 41"/>
          <p:cNvSpPr>
            <a:spLocks noChangeArrowheads="1"/>
          </p:cNvSpPr>
          <p:nvPr/>
        </p:nvSpPr>
        <p:spPr bwMode="auto">
          <a:xfrm>
            <a:off x="3266722" y="-35862"/>
            <a:ext cx="2590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BatangChe" pitchFamily="49" charset="-127"/>
                <a:ea typeface="BatangChe" pitchFamily="49" charset="-127"/>
                <a:sym typeface="BatangChe" pitchFamily="49" charset="-127"/>
              </a:rPr>
              <a:t>1</a:t>
            </a:r>
            <a:endParaRPr lang="zh-CN" altLang="en-US" sz="6000" b="1">
              <a:solidFill>
                <a:schemeClr val="bg1"/>
              </a:solidFill>
              <a:latin typeface="BatangChe" pitchFamily="49" charset="-127"/>
              <a:ea typeface="BatangChe" pitchFamily="49" charset="-127"/>
              <a:sym typeface="BatangChe" pitchFamily="49" charset="-127"/>
            </a:endParaRPr>
          </a:p>
        </p:txBody>
      </p:sp>
      <p:sp>
        <p:nvSpPr>
          <p:cNvPr id="5126" name="流程图: 合并 43"/>
          <p:cNvSpPr>
            <a:spLocks noChangeArrowheads="1"/>
          </p:cNvSpPr>
          <p:nvPr/>
        </p:nvSpPr>
        <p:spPr bwMode="auto">
          <a:xfrm>
            <a:off x="4356100" y="1995488"/>
            <a:ext cx="431800" cy="288925"/>
          </a:xfrm>
          <a:prstGeom prst="flowChartMerge">
            <a:avLst/>
          </a:prstGeom>
          <a:noFill/>
          <a:ln w="6350" cap="flat" cmpd="sng">
            <a:solidFill>
              <a:srgbClr val="7F7F7F"/>
            </a:solidFill>
            <a:prstDash val="sys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5127" name="TextBox 48"/>
          <p:cNvSpPr>
            <a:spLocks noChangeArrowheads="1"/>
          </p:cNvSpPr>
          <p:nvPr/>
        </p:nvSpPr>
        <p:spPr bwMode="auto">
          <a:xfrm>
            <a:off x="1152525" y="2316163"/>
            <a:ext cx="68405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TW" altLang="en-US" sz="40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簡介</a:t>
            </a:r>
            <a:endParaRPr lang="zh-CN" altLang="en-US" sz="40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5128" name="流程图: 合并 53"/>
          <p:cNvSpPr>
            <a:spLocks noChangeArrowheads="1"/>
          </p:cNvSpPr>
          <p:nvPr/>
        </p:nvSpPr>
        <p:spPr bwMode="auto">
          <a:xfrm rot="5400000">
            <a:off x="8465344" y="4359082"/>
            <a:ext cx="1008063" cy="349250"/>
          </a:xfrm>
          <a:prstGeom prst="flowChartMerge">
            <a:avLst/>
          </a:prstGeom>
          <a:solidFill>
            <a:srgbClr val="F47680"/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5129" name="流程图: 合并 54"/>
          <p:cNvSpPr>
            <a:spLocks noChangeArrowheads="1"/>
          </p:cNvSpPr>
          <p:nvPr/>
        </p:nvSpPr>
        <p:spPr bwMode="auto">
          <a:xfrm rot="5400000">
            <a:off x="8620918" y="4388451"/>
            <a:ext cx="755650" cy="290513"/>
          </a:xfrm>
          <a:prstGeom prst="flowChartMerge">
            <a:avLst/>
          </a:prstGeom>
          <a:noFill/>
          <a:ln w="6350" cap="flat" cmpd="sng">
            <a:solidFill>
              <a:srgbClr val="7F7F7F"/>
            </a:solidFill>
            <a:prstDash val="sysDot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组合 7"/>
          <p:cNvGrpSpPr>
            <a:grpSpLocks/>
          </p:cNvGrpSpPr>
          <p:nvPr/>
        </p:nvGrpSpPr>
        <p:grpSpPr bwMode="auto">
          <a:xfrm>
            <a:off x="107950" y="209550"/>
            <a:ext cx="3816350" cy="406400"/>
            <a:chOff x="0" y="0"/>
            <a:chExt cx="3816672" cy="405750"/>
          </a:xfrm>
        </p:grpSpPr>
        <p:sp>
          <p:nvSpPr>
            <p:cNvPr id="9219" name="直接连接符 2"/>
            <p:cNvSpPr>
              <a:spLocks noChangeShapeType="1"/>
            </p:cNvSpPr>
            <p:nvPr/>
          </p:nvSpPr>
          <p:spPr bwMode="auto">
            <a:xfrm flipV="1">
              <a:off x="782416" y="40650"/>
              <a:ext cx="1" cy="288032"/>
            </a:xfrm>
            <a:prstGeom prst="line">
              <a:avLst/>
            </a:prstGeom>
            <a:noFill/>
            <a:ln w="19050" cap="flat" cmpd="sng">
              <a:solidFill>
                <a:srgbClr val="595959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220" name="TextBox 3"/>
            <p:cNvSpPr>
              <a:spLocks noChangeArrowheads="1"/>
            </p:cNvSpPr>
            <p:nvPr/>
          </p:nvSpPr>
          <p:spPr bwMode="auto">
            <a:xfrm>
              <a:off x="0" y="5640"/>
              <a:ext cx="78241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en-US" sz="2000" b="1" dirty="0" smtClean="0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0</a:t>
              </a:r>
              <a:r>
                <a:rPr lang="en-US" altLang="zh-TW" sz="2000" b="1" dirty="0" smtClean="0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1</a:t>
              </a:r>
              <a:endParaRPr lang="zh-CN" altLang="en-US" sz="20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9221" name="TextBox 4"/>
            <p:cNvSpPr>
              <a:spLocks noChangeArrowheads="1"/>
            </p:cNvSpPr>
            <p:nvPr/>
          </p:nvSpPr>
          <p:spPr bwMode="auto">
            <a:xfrm>
              <a:off x="792336" y="0"/>
              <a:ext cx="30243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TW" altLang="en-US" b="1" dirty="0" smtClean="0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簡介</a:t>
              </a:r>
              <a:endParaRPr lang="zh-CN" altLang="en-US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9224" name="直接连接符 16"/>
          <p:cNvSpPr>
            <a:spLocks noChangeShapeType="1"/>
          </p:cNvSpPr>
          <p:nvPr/>
        </p:nvSpPr>
        <p:spPr bwMode="auto">
          <a:xfrm>
            <a:off x="179388" y="657225"/>
            <a:ext cx="8713787" cy="0"/>
          </a:xfrm>
          <a:prstGeom prst="line">
            <a:avLst/>
          </a:prstGeom>
          <a:noFill/>
          <a:ln w="9525" cap="flat" cmpd="sng">
            <a:solidFill>
              <a:srgbClr val="A5A5A5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225" name="TextBox 17"/>
          <p:cNvSpPr>
            <a:spLocks noChangeArrowheads="1"/>
          </p:cNvSpPr>
          <p:nvPr/>
        </p:nvSpPr>
        <p:spPr bwMode="auto">
          <a:xfrm>
            <a:off x="7369175" y="-92075"/>
            <a:ext cx="15128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en-US" sz="5400" b="1">
                <a:solidFill>
                  <a:srgbClr val="05AFC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·</a:t>
            </a:r>
            <a:r>
              <a:rPr lang="en-US" sz="5400" b="1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sz="5400" b="1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·</a:t>
            </a:r>
            <a:r>
              <a:rPr lang="en-US" sz="5400" b="1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sz="5400" b="1">
                <a:solidFill>
                  <a:srgbClr val="FA445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·</a:t>
            </a:r>
            <a:endParaRPr lang="zh-CN" altLang="en-US" sz="5400" b="1">
              <a:solidFill>
                <a:srgbClr val="FA4453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9226" name="矩形 18"/>
          <p:cNvSpPr>
            <a:spLocks noChangeArrowheads="1"/>
          </p:cNvSpPr>
          <p:nvPr/>
        </p:nvSpPr>
        <p:spPr bwMode="auto">
          <a:xfrm>
            <a:off x="0" y="5092700"/>
            <a:ext cx="9144000" cy="142875"/>
          </a:xfrm>
          <a:prstGeom prst="rect">
            <a:avLst/>
          </a:prstGeom>
          <a:solidFill>
            <a:srgbClr val="F47680"/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9227" name="流程图: 合并 19"/>
          <p:cNvSpPr>
            <a:spLocks noChangeArrowheads="1"/>
          </p:cNvSpPr>
          <p:nvPr/>
        </p:nvSpPr>
        <p:spPr bwMode="auto">
          <a:xfrm rot="16200000">
            <a:off x="146844" y="280194"/>
            <a:ext cx="360362" cy="241300"/>
          </a:xfrm>
          <a:prstGeom prst="flowChartMerge">
            <a:avLst/>
          </a:prstGeom>
          <a:noFill/>
          <a:ln w="6350" cap="flat" cmpd="sng">
            <a:solidFill>
              <a:srgbClr val="7F7F7F"/>
            </a:solidFill>
            <a:prstDash val="sys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9228" name="流程图: 联系 23"/>
          <p:cNvSpPr>
            <a:spLocks noChangeArrowheads="1"/>
          </p:cNvSpPr>
          <p:nvPr/>
        </p:nvSpPr>
        <p:spPr bwMode="auto">
          <a:xfrm>
            <a:off x="6940897" y="3077981"/>
            <a:ext cx="1932960" cy="1932960"/>
          </a:xfrm>
          <a:prstGeom prst="flowChartConnector">
            <a:avLst/>
          </a:prstGeom>
          <a:solidFill>
            <a:srgbClr val="F57F87"/>
          </a:solidFill>
          <a:ln w="25400" cap="flat" cmpd="sng">
            <a:solidFill>
              <a:srgbClr val="F47680"/>
            </a:solidFill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en-US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9231" name="TextBox 27"/>
          <p:cNvSpPr>
            <a:spLocks noChangeArrowheads="1"/>
          </p:cNvSpPr>
          <p:nvPr/>
        </p:nvSpPr>
        <p:spPr bwMode="auto">
          <a:xfrm>
            <a:off x="841003" y="1131630"/>
            <a:ext cx="686555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72000" indent="457200"/>
            <a:r>
              <a:rPr lang="zh-TW" altLang="en-US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由於現今自</a:t>
            </a:r>
            <a:r>
              <a:rPr lang="zh-TW" altLang="en-US" sz="1600" dirty="0">
                <a:ea typeface="標楷體" panose="03000509000000000000" pitchFamily="65" charset="-120"/>
                <a:cs typeface="Times New Roman" panose="02020603050405020304" pitchFamily="18" charset="0"/>
              </a:rPr>
              <a:t>走車或智慧型機器人的研究及相關技術</a:t>
            </a:r>
            <a:r>
              <a:rPr lang="zh-TW" altLang="en-US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都運用</a:t>
            </a:r>
            <a:r>
              <a:rPr lang="zh-TW" altLang="en-US" sz="1600" dirty="0">
                <a:ea typeface="標楷體" panose="03000509000000000000" pitchFamily="65" charset="-120"/>
                <a:cs typeface="Times New Roman" panose="02020603050405020304" pitchFamily="18" charset="0"/>
              </a:rPr>
              <a:t>得相當廣泛</a:t>
            </a:r>
            <a:r>
              <a:rPr lang="zh-TW" altLang="en-US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1600" dirty="0" smtClean="0"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72000" indent="457200"/>
            <a:endParaRPr lang="zh-TW" altLang="en-US" sz="1600" dirty="0"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72000" indent="457200"/>
            <a:r>
              <a:rPr lang="zh-TW" altLang="en-US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於是選擇製作多功能</a:t>
            </a:r>
            <a:r>
              <a:rPr lang="zh-TW" altLang="en-US" sz="1600" dirty="0">
                <a:ea typeface="標楷體" panose="03000509000000000000" pitchFamily="65" charset="-120"/>
                <a:cs typeface="Times New Roman" panose="02020603050405020304" pitchFamily="18" charset="0"/>
              </a:rPr>
              <a:t>影像掃地車作為專題方向</a:t>
            </a:r>
            <a:r>
              <a:rPr lang="zh-TW" altLang="en-US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，希望能賦予更多的功能，</a:t>
            </a:r>
            <a:r>
              <a:rPr lang="zh-TW" altLang="zh-TW" sz="1600" dirty="0">
                <a:ea typeface="標楷體" panose="03000509000000000000" pitchFamily="65" charset="-120"/>
                <a:cs typeface="Times New Roman" panose="02020603050405020304" pitchFamily="18" charset="0"/>
              </a:rPr>
              <a:t>使其應用於生活中，能夠當成居家安全的小保鑣</a:t>
            </a:r>
            <a:r>
              <a:rPr lang="zh-TW" altLang="zh-TW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1600" dirty="0" smtClean="0"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72000" indent="457200"/>
            <a:endParaRPr lang="en-US" altLang="zh-TW" sz="1600" dirty="0" smtClean="0"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72000" indent="457200"/>
            <a:r>
              <a:rPr lang="zh-TW" altLang="en-US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加上自</a:t>
            </a:r>
            <a:r>
              <a:rPr lang="zh-TW" altLang="en-US" sz="1600" dirty="0">
                <a:ea typeface="標楷體" panose="03000509000000000000" pitchFamily="65" charset="-120"/>
                <a:cs typeface="Times New Roman" panose="02020603050405020304" pitchFamily="18" charset="0"/>
              </a:rPr>
              <a:t>走車的優點，就是不需要加任何的油料，</a:t>
            </a:r>
            <a:r>
              <a:rPr lang="zh-TW" altLang="en-US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只需要</a:t>
            </a:r>
            <a:r>
              <a:rPr lang="zh-TW" altLang="en-US" sz="1600" dirty="0">
                <a:ea typeface="標楷體" panose="03000509000000000000" pitchFamily="65" charset="-120"/>
                <a:cs typeface="Times New Roman" panose="02020603050405020304" pitchFamily="18" charset="0"/>
              </a:rPr>
              <a:t>更換電池或充電即可再度使用，這樣子不會</a:t>
            </a:r>
            <a:r>
              <a:rPr lang="zh-TW" altLang="en-US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產生</a:t>
            </a:r>
            <a:r>
              <a:rPr lang="zh-TW" altLang="en-US" sz="1600" dirty="0">
                <a:ea typeface="標楷體" panose="03000509000000000000" pitchFamily="65" charset="-120"/>
                <a:cs typeface="Times New Roman" panose="02020603050405020304" pitchFamily="18" charset="0"/>
              </a:rPr>
              <a:t>任何的空氣汙染，能做到保護地球的觀念</a:t>
            </a:r>
            <a:r>
              <a:rPr lang="zh-TW" altLang="en-US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，也能</a:t>
            </a:r>
            <a:r>
              <a:rPr lang="zh-TW" altLang="en-US" sz="1600" dirty="0">
                <a:ea typeface="標楷體" panose="03000509000000000000" pitchFamily="65" charset="-120"/>
                <a:cs typeface="Times New Roman" panose="02020603050405020304" pitchFamily="18" charset="0"/>
              </a:rPr>
              <a:t>應於於生活</a:t>
            </a:r>
            <a:r>
              <a:rPr lang="zh-TW" altLang="en-US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並且達到</a:t>
            </a:r>
            <a:r>
              <a:rPr lang="zh-TW" altLang="en-US" sz="1600" dirty="0">
                <a:ea typeface="標楷體" panose="03000509000000000000" pitchFamily="65" charset="-120"/>
                <a:cs typeface="Times New Roman" panose="02020603050405020304" pitchFamily="18" charset="0"/>
              </a:rPr>
              <a:t>居家生活安全影像的把關</a:t>
            </a:r>
            <a:r>
              <a:rPr lang="zh-TW" altLang="en-US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1600" dirty="0">
                <a:ea typeface="標楷體" panose="03000509000000000000" pitchFamily="65" charset="-120"/>
                <a:cs typeface="Times New Roman" panose="02020603050405020304" pitchFamily="18" charset="0"/>
              </a:rPr>
              <a:t>以控制掃地車的方式增加</a:t>
            </a:r>
            <a:r>
              <a:rPr lang="zh-TW" altLang="en-US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樂趣，讓</a:t>
            </a:r>
            <a:r>
              <a:rPr lang="zh-TW" altLang="en-US" sz="1600" dirty="0">
                <a:ea typeface="標楷體" panose="03000509000000000000" pitchFamily="65" charset="-120"/>
                <a:cs typeface="Times New Roman" panose="02020603050405020304" pitchFamily="18" charset="0"/>
              </a:rPr>
              <a:t>小孩</a:t>
            </a:r>
            <a:r>
              <a:rPr lang="zh-TW" altLang="en-US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愛上掃地清潔。</a:t>
            </a:r>
            <a:endParaRPr lang="en-US" altLang="zh-TW" sz="1600" dirty="0" smtClean="0"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05" b="2128"/>
          <a:stretch/>
        </p:blipFill>
        <p:spPr>
          <a:xfrm>
            <a:off x="6943767" y="3190712"/>
            <a:ext cx="1902227" cy="1707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8976669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组合 7"/>
          <p:cNvGrpSpPr>
            <a:grpSpLocks/>
          </p:cNvGrpSpPr>
          <p:nvPr/>
        </p:nvGrpSpPr>
        <p:grpSpPr bwMode="auto">
          <a:xfrm>
            <a:off x="107950" y="209550"/>
            <a:ext cx="3816350" cy="406400"/>
            <a:chOff x="0" y="0"/>
            <a:chExt cx="3816672" cy="405750"/>
          </a:xfrm>
        </p:grpSpPr>
        <p:sp>
          <p:nvSpPr>
            <p:cNvPr id="9219" name="直接连接符 2"/>
            <p:cNvSpPr>
              <a:spLocks noChangeShapeType="1"/>
            </p:cNvSpPr>
            <p:nvPr/>
          </p:nvSpPr>
          <p:spPr bwMode="auto">
            <a:xfrm flipV="1">
              <a:off x="782416" y="40650"/>
              <a:ext cx="1" cy="288032"/>
            </a:xfrm>
            <a:prstGeom prst="line">
              <a:avLst/>
            </a:prstGeom>
            <a:noFill/>
            <a:ln w="19050" cap="flat" cmpd="sng">
              <a:solidFill>
                <a:srgbClr val="595959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220" name="TextBox 3"/>
            <p:cNvSpPr>
              <a:spLocks noChangeArrowheads="1"/>
            </p:cNvSpPr>
            <p:nvPr/>
          </p:nvSpPr>
          <p:spPr bwMode="auto">
            <a:xfrm>
              <a:off x="0" y="5640"/>
              <a:ext cx="78241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en-US" sz="2000" b="1" dirty="0" smtClean="0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0</a:t>
              </a:r>
              <a:r>
                <a:rPr lang="en-US" altLang="zh-TW" sz="2000" b="1" dirty="0" smtClean="0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1</a:t>
              </a:r>
              <a:endParaRPr lang="zh-CN" altLang="en-US" sz="20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9221" name="TextBox 4"/>
            <p:cNvSpPr>
              <a:spLocks noChangeArrowheads="1"/>
            </p:cNvSpPr>
            <p:nvPr/>
          </p:nvSpPr>
          <p:spPr bwMode="auto">
            <a:xfrm>
              <a:off x="792336" y="0"/>
              <a:ext cx="30243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TW" altLang="en-US" b="1" dirty="0" smtClean="0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簡介</a:t>
              </a:r>
              <a:endParaRPr lang="zh-CN" altLang="en-US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9224" name="直接连接符 16"/>
          <p:cNvSpPr>
            <a:spLocks noChangeShapeType="1"/>
          </p:cNvSpPr>
          <p:nvPr/>
        </p:nvSpPr>
        <p:spPr bwMode="auto">
          <a:xfrm>
            <a:off x="179388" y="657225"/>
            <a:ext cx="8713787" cy="0"/>
          </a:xfrm>
          <a:prstGeom prst="line">
            <a:avLst/>
          </a:prstGeom>
          <a:noFill/>
          <a:ln w="9525" cap="flat" cmpd="sng">
            <a:solidFill>
              <a:srgbClr val="A5A5A5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225" name="TextBox 17"/>
          <p:cNvSpPr>
            <a:spLocks noChangeArrowheads="1"/>
          </p:cNvSpPr>
          <p:nvPr/>
        </p:nvSpPr>
        <p:spPr bwMode="auto">
          <a:xfrm>
            <a:off x="7369175" y="-92075"/>
            <a:ext cx="15128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en-US" sz="5400" b="1">
                <a:solidFill>
                  <a:srgbClr val="05AFC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·</a:t>
            </a:r>
            <a:r>
              <a:rPr lang="en-US" sz="5400" b="1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sz="5400" b="1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·</a:t>
            </a:r>
            <a:r>
              <a:rPr lang="en-US" sz="5400" b="1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sz="5400" b="1">
                <a:solidFill>
                  <a:srgbClr val="FA445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·</a:t>
            </a:r>
            <a:endParaRPr lang="zh-CN" altLang="en-US" sz="5400" b="1">
              <a:solidFill>
                <a:srgbClr val="FA4453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9226" name="矩形 18"/>
          <p:cNvSpPr>
            <a:spLocks noChangeArrowheads="1"/>
          </p:cNvSpPr>
          <p:nvPr/>
        </p:nvSpPr>
        <p:spPr bwMode="auto">
          <a:xfrm>
            <a:off x="0" y="5092700"/>
            <a:ext cx="9144000" cy="142875"/>
          </a:xfrm>
          <a:prstGeom prst="rect">
            <a:avLst/>
          </a:prstGeom>
          <a:solidFill>
            <a:srgbClr val="F47680"/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9227" name="流程图: 合并 19"/>
          <p:cNvSpPr>
            <a:spLocks noChangeArrowheads="1"/>
          </p:cNvSpPr>
          <p:nvPr/>
        </p:nvSpPr>
        <p:spPr bwMode="auto">
          <a:xfrm rot="16200000">
            <a:off x="146844" y="280194"/>
            <a:ext cx="360362" cy="241300"/>
          </a:xfrm>
          <a:prstGeom prst="flowChartMerge">
            <a:avLst/>
          </a:prstGeom>
          <a:noFill/>
          <a:ln w="6350" cap="flat" cmpd="sng">
            <a:solidFill>
              <a:srgbClr val="7F7F7F"/>
            </a:solidFill>
            <a:prstDash val="sys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9228" name="流程图: 联系 23"/>
          <p:cNvSpPr>
            <a:spLocks noChangeArrowheads="1"/>
          </p:cNvSpPr>
          <p:nvPr/>
        </p:nvSpPr>
        <p:spPr bwMode="auto">
          <a:xfrm>
            <a:off x="6940897" y="3077981"/>
            <a:ext cx="1932960" cy="1932960"/>
          </a:xfrm>
          <a:prstGeom prst="flowChartConnector">
            <a:avLst/>
          </a:prstGeom>
          <a:solidFill>
            <a:srgbClr val="F57F87"/>
          </a:solidFill>
          <a:ln w="25400" cap="flat" cmpd="sng">
            <a:solidFill>
              <a:srgbClr val="F47680"/>
            </a:solidFill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en-US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9231" name="TextBox 27"/>
          <p:cNvSpPr>
            <a:spLocks noChangeArrowheads="1"/>
          </p:cNvSpPr>
          <p:nvPr/>
        </p:nvSpPr>
        <p:spPr bwMode="auto">
          <a:xfrm>
            <a:off x="841003" y="1275642"/>
            <a:ext cx="686555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72000" indent="457200" algn="just"/>
            <a:r>
              <a:rPr lang="zh-TW" altLang="en-US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而我們</a:t>
            </a:r>
            <a:r>
              <a:rPr lang="zh-TW" altLang="zh-TW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使用</a:t>
            </a: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</a:rPr>
              <a:t>Arduino</a:t>
            </a:r>
            <a:r>
              <a:rPr lang="zh-TW" altLang="zh-TW" sz="1600" dirty="0">
                <a:ea typeface="標楷體" panose="03000509000000000000" pitchFamily="65" charset="-120"/>
                <a:cs typeface="Times New Roman" panose="02020603050405020304" pitchFamily="18" charset="0"/>
              </a:rPr>
              <a:t>單晶片系列</a:t>
            </a: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</a:rPr>
              <a:t>atmega-328</a:t>
            </a:r>
            <a:r>
              <a:rPr lang="zh-TW" altLang="zh-TW" sz="1600" dirty="0">
                <a:ea typeface="標楷體" panose="03000509000000000000" pitchFamily="65" charset="-120"/>
                <a:cs typeface="Times New Roman" panose="02020603050405020304" pitchFamily="18" charset="0"/>
              </a:rPr>
              <a:t>來做控制，原因是單晶片能夠達到比一般工業配線盤更小的體積，來達到自動控制作業，如感測訊號的擷取、循序控制等，且近年來單晶片的功能不斷的加強</a:t>
            </a:r>
            <a:r>
              <a:rPr lang="zh-TW" altLang="zh-TW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，具備</a:t>
            </a:r>
            <a:r>
              <a:rPr lang="zh-TW" altLang="zh-TW" sz="1600" dirty="0">
                <a:ea typeface="標楷體" panose="03000509000000000000" pitchFamily="65" charset="-120"/>
                <a:cs typeface="Times New Roman" panose="02020603050405020304" pitchFamily="18" charset="0"/>
              </a:rPr>
              <a:t>了便宜、電路簡單體積小與耗電低的優點</a:t>
            </a:r>
            <a:r>
              <a:rPr lang="zh-TW" altLang="zh-TW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1600" dirty="0" smtClean="0"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72000" indent="457200" algn="just"/>
            <a:endParaRPr lang="en-US" altLang="zh-TW" sz="1600" dirty="0" smtClean="0"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72000" indent="457200" algn="just"/>
            <a:r>
              <a:rPr lang="zh-TW" altLang="en-US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透</a:t>
            </a:r>
            <a:r>
              <a:rPr lang="zh-TW" altLang="en-US" sz="1600" dirty="0">
                <a:ea typeface="標楷體" panose="03000509000000000000" pitchFamily="65" charset="-120"/>
                <a:cs typeface="Times New Roman" panose="02020603050405020304" pitchFamily="18" charset="0"/>
              </a:rPr>
              <a:t>過</a:t>
            </a:r>
            <a:r>
              <a:rPr lang="zh-TW" altLang="zh-TW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製作</a:t>
            </a:r>
            <a:r>
              <a:rPr lang="zh-TW" altLang="en-US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多功能影像掃地</a:t>
            </a:r>
            <a:r>
              <a:rPr lang="zh-TW" altLang="zh-TW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車，能夠賦予更</a:t>
            </a:r>
            <a:r>
              <a:rPr lang="zh-TW" altLang="zh-TW" sz="1600" dirty="0">
                <a:ea typeface="標楷體" panose="03000509000000000000" pitchFamily="65" charset="-120"/>
                <a:cs typeface="Times New Roman" panose="02020603050405020304" pitchFamily="18" charset="0"/>
              </a:rPr>
              <a:t>多的功能</a:t>
            </a:r>
            <a:r>
              <a:rPr lang="zh-TW" altLang="zh-TW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並</a:t>
            </a:r>
            <a:r>
              <a:rPr lang="zh-TW" altLang="zh-TW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應用</a:t>
            </a:r>
            <a:r>
              <a:rPr lang="zh-TW" altLang="zh-TW" sz="1600" dirty="0">
                <a:ea typeface="標楷體" panose="03000509000000000000" pitchFamily="65" charset="-120"/>
                <a:cs typeface="Times New Roman" panose="02020603050405020304" pitchFamily="18" charset="0"/>
              </a:rPr>
              <a:t>於生活中，能夠當成居家安全的小保鑣</a:t>
            </a:r>
            <a:r>
              <a:rPr lang="zh-TW" altLang="zh-TW" sz="16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zh-TW" altLang="zh-TW" sz="1600" dirty="0"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05" b="2128"/>
          <a:stretch/>
        </p:blipFill>
        <p:spPr>
          <a:xfrm>
            <a:off x="6943767" y="3190712"/>
            <a:ext cx="1902227" cy="1707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组合 7"/>
          <p:cNvGrpSpPr>
            <a:grpSpLocks/>
          </p:cNvGrpSpPr>
          <p:nvPr/>
        </p:nvGrpSpPr>
        <p:grpSpPr bwMode="auto">
          <a:xfrm>
            <a:off x="107950" y="209550"/>
            <a:ext cx="3816350" cy="406400"/>
            <a:chOff x="0" y="0"/>
            <a:chExt cx="3816672" cy="405750"/>
          </a:xfrm>
        </p:grpSpPr>
        <p:sp>
          <p:nvSpPr>
            <p:cNvPr id="9219" name="直接连接符 2"/>
            <p:cNvSpPr>
              <a:spLocks noChangeShapeType="1"/>
            </p:cNvSpPr>
            <p:nvPr/>
          </p:nvSpPr>
          <p:spPr bwMode="auto">
            <a:xfrm flipV="1">
              <a:off x="782416" y="40650"/>
              <a:ext cx="1" cy="288032"/>
            </a:xfrm>
            <a:prstGeom prst="line">
              <a:avLst/>
            </a:prstGeom>
            <a:noFill/>
            <a:ln w="19050" cap="flat" cmpd="sng">
              <a:solidFill>
                <a:srgbClr val="595959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220" name="TextBox 3"/>
            <p:cNvSpPr>
              <a:spLocks noChangeArrowheads="1"/>
            </p:cNvSpPr>
            <p:nvPr/>
          </p:nvSpPr>
          <p:spPr bwMode="auto">
            <a:xfrm>
              <a:off x="0" y="5640"/>
              <a:ext cx="78241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en-US" sz="2000" b="1" dirty="0" smtClean="0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0</a:t>
              </a:r>
              <a:r>
                <a:rPr lang="en-US" altLang="zh-TW" sz="2000" b="1" dirty="0" smtClean="0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1</a:t>
              </a:r>
              <a:endParaRPr lang="zh-CN" altLang="en-US" sz="20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9221" name="TextBox 4"/>
            <p:cNvSpPr>
              <a:spLocks noChangeArrowheads="1"/>
            </p:cNvSpPr>
            <p:nvPr/>
          </p:nvSpPr>
          <p:spPr bwMode="auto">
            <a:xfrm>
              <a:off x="792336" y="0"/>
              <a:ext cx="30243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TW" altLang="en-US" b="1" dirty="0" smtClean="0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簡介</a:t>
              </a:r>
              <a:endParaRPr lang="zh-CN" altLang="en-US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9224" name="直接连接符 16"/>
          <p:cNvSpPr>
            <a:spLocks noChangeShapeType="1"/>
          </p:cNvSpPr>
          <p:nvPr/>
        </p:nvSpPr>
        <p:spPr bwMode="auto">
          <a:xfrm>
            <a:off x="179388" y="657225"/>
            <a:ext cx="8713787" cy="0"/>
          </a:xfrm>
          <a:prstGeom prst="line">
            <a:avLst/>
          </a:prstGeom>
          <a:noFill/>
          <a:ln w="9525" cap="flat" cmpd="sng">
            <a:solidFill>
              <a:srgbClr val="A5A5A5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225" name="TextBox 17"/>
          <p:cNvSpPr>
            <a:spLocks noChangeArrowheads="1"/>
          </p:cNvSpPr>
          <p:nvPr/>
        </p:nvSpPr>
        <p:spPr bwMode="auto">
          <a:xfrm>
            <a:off x="7369175" y="-92075"/>
            <a:ext cx="15128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en-US" sz="5400" b="1">
                <a:solidFill>
                  <a:srgbClr val="05AFC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·</a:t>
            </a:r>
            <a:r>
              <a:rPr lang="en-US" sz="5400" b="1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sz="5400" b="1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·</a:t>
            </a:r>
            <a:r>
              <a:rPr lang="en-US" sz="5400" b="1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sz="5400" b="1">
                <a:solidFill>
                  <a:srgbClr val="FA445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·</a:t>
            </a:r>
            <a:endParaRPr lang="zh-CN" altLang="en-US" sz="5400" b="1">
              <a:solidFill>
                <a:srgbClr val="FA4453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9226" name="矩形 18"/>
          <p:cNvSpPr>
            <a:spLocks noChangeArrowheads="1"/>
          </p:cNvSpPr>
          <p:nvPr/>
        </p:nvSpPr>
        <p:spPr bwMode="auto">
          <a:xfrm>
            <a:off x="0" y="5092700"/>
            <a:ext cx="9144000" cy="142875"/>
          </a:xfrm>
          <a:prstGeom prst="rect">
            <a:avLst/>
          </a:prstGeom>
          <a:solidFill>
            <a:srgbClr val="F47680"/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9227" name="流程图: 合并 19"/>
          <p:cNvSpPr>
            <a:spLocks noChangeArrowheads="1"/>
          </p:cNvSpPr>
          <p:nvPr/>
        </p:nvSpPr>
        <p:spPr bwMode="auto">
          <a:xfrm rot="16200000">
            <a:off x="146844" y="280194"/>
            <a:ext cx="360362" cy="241300"/>
          </a:xfrm>
          <a:prstGeom prst="flowChartMerge">
            <a:avLst/>
          </a:prstGeom>
          <a:noFill/>
          <a:ln w="6350" cap="flat" cmpd="sng">
            <a:solidFill>
              <a:srgbClr val="7F7F7F"/>
            </a:solidFill>
            <a:prstDash val="sys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9228" name="流程图: 联系 23"/>
          <p:cNvSpPr>
            <a:spLocks noChangeArrowheads="1"/>
          </p:cNvSpPr>
          <p:nvPr/>
        </p:nvSpPr>
        <p:spPr bwMode="auto">
          <a:xfrm>
            <a:off x="6940897" y="3077981"/>
            <a:ext cx="1932960" cy="1932960"/>
          </a:xfrm>
          <a:prstGeom prst="flowChartConnector">
            <a:avLst/>
          </a:prstGeom>
          <a:solidFill>
            <a:srgbClr val="F57F87"/>
          </a:solidFill>
          <a:ln w="25400" cap="flat" cmpd="sng">
            <a:solidFill>
              <a:srgbClr val="F47680"/>
            </a:solidFill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en-US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9231" name="TextBox 27"/>
          <p:cNvSpPr>
            <a:spLocks noChangeArrowheads="1"/>
          </p:cNvSpPr>
          <p:nvPr/>
        </p:nvSpPr>
        <p:spPr bwMode="auto">
          <a:xfrm>
            <a:off x="841003" y="1517731"/>
            <a:ext cx="686555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n-US" altLang="zh-TW" sz="1600" kern="100" dirty="0">
                <a:solidFill>
                  <a:srgbClr val="000000"/>
                </a:solidFill>
                <a:latin typeface="標楷體" panose="03000509000000000000" pitchFamily="65" charset="-120"/>
                <a:ea typeface="新細明體" panose="02020500000000000000" pitchFamily="18" charset="-120"/>
              </a:rPr>
              <a:t>1. </a:t>
            </a:r>
            <a:r>
              <a:rPr lang="zh-TW" altLang="zh-TW" sz="1600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閱讀</a:t>
            </a:r>
            <a:r>
              <a:rPr lang="en-US" altLang="zh-TW" sz="1600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 Arduino</a:t>
            </a:r>
            <a:r>
              <a:rPr lang="zh-TW" altLang="zh-TW" sz="1600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開發板的書，了解</a:t>
            </a:r>
            <a:r>
              <a:rPr lang="en-US" altLang="zh-TW" sz="1600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 Arduino</a:t>
            </a:r>
            <a:r>
              <a:rPr lang="zh-TW" altLang="zh-TW" sz="1600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開發板的基礎知識及使用方法</a:t>
            </a:r>
            <a:endParaRPr lang="zh-TW" altLang="zh-TW" sz="1400" kern="100" dirty="0">
              <a:solidFill>
                <a:srgbClr val="000000"/>
              </a:solidFill>
              <a:latin typeface="Times New Roman" panose="02020603050405020304" pitchFamily="18" charset="0"/>
              <a:ea typeface="新細明體" panose="02020500000000000000" pitchFamily="18" charset="-120"/>
            </a:endParaRPr>
          </a:p>
          <a:p>
            <a:pPr lvl="0">
              <a:spcAft>
                <a:spcPts val="0"/>
              </a:spcAft>
            </a:pPr>
            <a:r>
              <a:rPr lang="en-US" altLang="zh-TW" sz="1600" kern="100" dirty="0">
                <a:solidFill>
                  <a:srgbClr val="000000"/>
                </a:solidFill>
                <a:latin typeface="標楷體" panose="03000509000000000000" pitchFamily="65" charset="-120"/>
                <a:ea typeface="新細明體" panose="02020500000000000000" pitchFamily="18" charset="-120"/>
              </a:rPr>
              <a:t>2. </a:t>
            </a:r>
            <a:r>
              <a:rPr lang="zh-TW" altLang="zh-TW" sz="1600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了解驅動馬達的控制方法</a:t>
            </a:r>
            <a:endParaRPr lang="zh-TW" altLang="zh-TW" sz="1400" kern="100" dirty="0">
              <a:solidFill>
                <a:srgbClr val="000000"/>
              </a:solidFill>
              <a:latin typeface="Times New Roman" panose="02020603050405020304" pitchFamily="18" charset="0"/>
              <a:ea typeface="新細明體" panose="02020500000000000000" pitchFamily="18" charset="-120"/>
            </a:endParaRPr>
          </a:p>
          <a:p>
            <a:pPr lvl="0">
              <a:spcAft>
                <a:spcPts val="0"/>
              </a:spcAft>
            </a:pPr>
            <a:r>
              <a:rPr lang="en-US" altLang="zh-TW" sz="1600" kern="100" dirty="0">
                <a:solidFill>
                  <a:srgbClr val="000000"/>
                </a:solidFill>
                <a:latin typeface="標楷體" panose="03000509000000000000" pitchFamily="65" charset="-120"/>
                <a:ea typeface="新細明體" panose="02020500000000000000" pitchFamily="18" charset="-120"/>
              </a:rPr>
              <a:t>3. </a:t>
            </a:r>
            <a:r>
              <a:rPr lang="zh-TW" altLang="zh-TW" sz="1600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了解如何用</a:t>
            </a:r>
            <a:r>
              <a:rPr lang="en-US" altLang="zh-TW" sz="1600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C</a:t>
            </a:r>
            <a:r>
              <a:rPr lang="zh-TW" altLang="zh-TW" sz="1600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語言模擬程式執行</a:t>
            </a:r>
            <a:endParaRPr lang="zh-TW" altLang="zh-TW" sz="1400" kern="100" dirty="0">
              <a:solidFill>
                <a:srgbClr val="000000"/>
              </a:solidFill>
              <a:latin typeface="Times New Roman" panose="02020603050405020304" pitchFamily="18" charset="0"/>
              <a:ea typeface="新細明體" panose="02020500000000000000" pitchFamily="18" charset="-120"/>
            </a:endParaRPr>
          </a:p>
          <a:p>
            <a:pPr lvl="0">
              <a:spcAft>
                <a:spcPts val="0"/>
              </a:spcAft>
            </a:pPr>
            <a:r>
              <a:rPr lang="en-US" altLang="zh-TW" sz="1600" kern="100" dirty="0">
                <a:solidFill>
                  <a:srgbClr val="000000"/>
                </a:solidFill>
                <a:latin typeface="標楷體" panose="03000509000000000000" pitchFamily="65" charset="-120"/>
                <a:ea typeface="新細明體" panose="02020500000000000000" pitchFamily="18" charset="-120"/>
              </a:rPr>
              <a:t>4. </a:t>
            </a:r>
            <a:r>
              <a:rPr lang="zh-TW" altLang="en-US" sz="1600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學習</a:t>
            </a:r>
            <a:r>
              <a:rPr lang="zh-TW" altLang="zh-TW" sz="1600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如何使用</a:t>
            </a:r>
            <a:r>
              <a:rPr lang="en-US" altLang="zh-TW" sz="1600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Arduino</a:t>
            </a:r>
            <a:r>
              <a:rPr lang="zh-TW" altLang="zh-TW" sz="1600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開發板的</a:t>
            </a:r>
            <a:r>
              <a:rPr lang="en-US" altLang="zh-TW" sz="1600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UART</a:t>
            </a:r>
            <a:r>
              <a:rPr lang="zh-TW" altLang="zh-TW" sz="1600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介面與藍芽模組溝通</a:t>
            </a:r>
            <a:endParaRPr lang="zh-TW" altLang="zh-TW" sz="1400" kern="100" dirty="0">
              <a:solidFill>
                <a:srgbClr val="000000"/>
              </a:solidFill>
              <a:latin typeface="Times New Roman" panose="02020603050405020304" pitchFamily="18" charset="0"/>
              <a:ea typeface="新細明體" panose="02020500000000000000" pitchFamily="18" charset="-120"/>
            </a:endParaRPr>
          </a:p>
          <a:p>
            <a:pPr lvl="0">
              <a:spcAft>
                <a:spcPts val="0"/>
              </a:spcAft>
            </a:pPr>
            <a:r>
              <a:rPr lang="en-US" altLang="zh-TW" sz="1600" kern="100" dirty="0">
                <a:solidFill>
                  <a:srgbClr val="000000"/>
                </a:solidFill>
                <a:latin typeface="標楷體" panose="03000509000000000000" pitchFamily="65" charset="-120"/>
                <a:ea typeface="新細明體" panose="02020500000000000000" pitchFamily="18" charset="-120"/>
              </a:rPr>
              <a:t>5. </a:t>
            </a:r>
            <a:r>
              <a:rPr lang="zh-TW" altLang="zh-TW" sz="1600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閱讀</a:t>
            </a:r>
            <a:r>
              <a:rPr lang="en-US" altLang="zh-TW" sz="1600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app inventor</a:t>
            </a:r>
            <a:r>
              <a:rPr lang="zh-TW" altLang="zh-TW" sz="1600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的書，學會</a:t>
            </a:r>
            <a:r>
              <a:rPr lang="en-US" altLang="zh-TW" sz="1600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APP</a:t>
            </a:r>
            <a:r>
              <a:rPr lang="zh-TW" altLang="zh-TW" sz="1600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基本操作介面之設計</a:t>
            </a:r>
            <a:endParaRPr lang="zh-TW" altLang="zh-TW" sz="1400" kern="100" dirty="0">
              <a:solidFill>
                <a:srgbClr val="000000"/>
              </a:solidFill>
              <a:latin typeface="Times New Roman" panose="02020603050405020304" pitchFamily="18" charset="0"/>
              <a:ea typeface="新細明體" panose="02020500000000000000" pitchFamily="18" charset="-120"/>
            </a:endParaRPr>
          </a:p>
          <a:p>
            <a:pPr marL="72000" indent="457200"/>
            <a:endParaRPr lang="en-US" altLang="zh-TW" sz="1600" dirty="0" smtClean="0"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05" b="2128"/>
          <a:stretch/>
        </p:blipFill>
        <p:spPr>
          <a:xfrm>
            <a:off x="6943767" y="3190712"/>
            <a:ext cx="1902227" cy="1707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矩形 1"/>
          <p:cNvSpPr/>
          <p:nvPr/>
        </p:nvSpPr>
        <p:spPr>
          <a:xfrm>
            <a:off x="890300" y="977877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先備知識</a:t>
            </a:r>
            <a:endParaRPr lang="zh-CN" altLang="en-US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62483285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矩形 58"/>
          <p:cNvSpPr>
            <a:spLocks noChangeArrowheads="1"/>
          </p:cNvSpPr>
          <p:nvPr/>
        </p:nvSpPr>
        <p:spPr bwMode="auto">
          <a:xfrm>
            <a:off x="0" y="5092700"/>
            <a:ext cx="9144000" cy="1428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7172" name="流程图: 合并 38"/>
          <p:cNvSpPr>
            <a:spLocks noChangeArrowheads="1"/>
          </p:cNvSpPr>
          <p:nvPr/>
        </p:nvSpPr>
        <p:spPr bwMode="auto">
          <a:xfrm rot="5400000">
            <a:off x="5019675" y="860425"/>
            <a:ext cx="5329238" cy="3135312"/>
          </a:xfrm>
          <a:prstGeom prst="flowChartMerge">
            <a:avLst/>
          </a:prstGeom>
          <a:solidFill>
            <a:srgbClr val="FFC000">
              <a:alpha val="68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7173" name="流程图: 合并 40"/>
          <p:cNvSpPr>
            <a:spLocks noChangeArrowheads="1"/>
          </p:cNvSpPr>
          <p:nvPr/>
        </p:nvSpPr>
        <p:spPr bwMode="auto">
          <a:xfrm rot="5400000">
            <a:off x="5380831" y="1059657"/>
            <a:ext cx="4606925" cy="2735262"/>
          </a:xfrm>
          <a:prstGeom prst="flowChartMerge">
            <a:avLst/>
          </a:prstGeom>
          <a:noFill/>
          <a:ln w="6350" cap="flat" cmpd="sng">
            <a:solidFill>
              <a:srgbClr val="7F7F7F"/>
            </a:solidFill>
            <a:prstDash val="sys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7174" name="TextBox 41"/>
          <p:cNvSpPr>
            <a:spLocks noChangeArrowheads="1"/>
          </p:cNvSpPr>
          <p:nvPr/>
        </p:nvSpPr>
        <p:spPr bwMode="auto">
          <a:xfrm>
            <a:off x="6602413" y="1919288"/>
            <a:ext cx="1295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BatangChe" pitchFamily="49" charset="-127"/>
                <a:ea typeface="BatangChe" pitchFamily="49" charset="-127"/>
                <a:sym typeface="BatangChe" pitchFamily="49" charset="-127"/>
              </a:rPr>
              <a:t>2</a:t>
            </a:r>
            <a:endParaRPr lang="zh-CN" altLang="en-US" sz="6000" b="1">
              <a:solidFill>
                <a:schemeClr val="bg1"/>
              </a:solidFill>
              <a:latin typeface="BatangChe" pitchFamily="49" charset="-127"/>
              <a:ea typeface="BatangChe" pitchFamily="49" charset="-127"/>
              <a:sym typeface="BatangChe" pitchFamily="49" charset="-127"/>
            </a:endParaRPr>
          </a:p>
        </p:txBody>
      </p:sp>
      <p:sp>
        <p:nvSpPr>
          <p:cNvPr id="7175" name="流程图: 合并 43"/>
          <p:cNvSpPr>
            <a:spLocks noChangeArrowheads="1"/>
          </p:cNvSpPr>
          <p:nvPr/>
        </p:nvSpPr>
        <p:spPr bwMode="auto">
          <a:xfrm rot="16200000">
            <a:off x="2700338" y="2282825"/>
            <a:ext cx="431800" cy="288925"/>
          </a:xfrm>
          <a:prstGeom prst="flowChartMerge">
            <a:avLst/>
          </a:prstGeom>
          <a:noFill/>
          <a:ln w="6350" cap="flat" cmpd="sng">
            <a:solidFill>
              <a:srgbClr val="7F7F7F"/>
            </a:solidFill>
            <a:prstDash val="sys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7176" name="TextBox 9"/>
          <p:cNvSpPr>
            <a:spLocks noChangeArrowheads="1"/>
          </p:cNvSpPr>
          <p:nvPr/>
        </p:nvSpPr>
        <p:spPr bwMode="auto">
          <a:xfrm>
            <a:off x="3254375" y="1923696"/>
            <a:ext cx="28797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TW" altLang="en-US" sz="28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計畫目的</a:t>
            </a:r>
            <a:r>
              <a:rPr lang="zh-TW" altLang="en-US" sz="2800" b="1" dirty="0" smtClean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、</a:t>
            </a:r>
            <a:endParaRPr lang="en-US" altLang="zh-TW" sz="2800" b="1" dirty="0" smtClean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r>
              <a:rPr lang="zh-TW" altLang="en-US" sz="2800" b="1" dirty="0" smtClean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計畫</a:t>
            </a:r>
            <a:r>
              <a:rPr lang="zh-TW" altLang="en-US" sz="28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範圍</a:t>
            </a:r>
            <a:endParaRPr lang="en-US" altLang="zh-TW" sz="28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</p:spTree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组合 7"/>
          <p:cNvGrpSpPr>
            <a:grpSpLocks/>
          </p:cNvGrpSpPr>
          <p:nvPr/>
        </p:nvGrpSpPr>
        <p:grpSpPr bwMode="auto">
          <a:xfrm>
            <a:off x="107950" y="209550"/>
            <a:ext cx="3816350" cy="406400"/>
            <a:chOff x="0" y="0"/>
            <a:chExt cx="3816672" cy="405750"/>
          </a:xfrm>
        </p:grpSpPr>
        <p:sp>
          <p:nvSpPr>
            <p:cNvPr id="9219" name="直接连接符 2"/>
            <p:cNvSpPr>
              <a:spLocks noChangeShapeType="1"/>
            </p:cNvSpPr>
            <p:nvPr/>
          </p:nvSpPr>
          <p:spPr bwMode="auto">
            <a:xfrm flipV="1">
              <a:off x="782416" y="40650"/>
              <a:ext cx="1" cy="288032"/>
            </a:xfrm>
            <a:prstGeom prst="line">
              <a:avLst/>
            </a:prstGeom>
            <a:noFill/>
            <a:ln w="19050" cap="flat" cmpd="sng">
              <a:solidFill>
                <a:srgbClr val="595959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220" name="TextBox 3"/>
            <p:cNvSpPr>
              <a:spLocks noChangeArrowheads="1"/>
            </p:cNvSpPr>
            <p:nvPr/>
          </p:nvSpPr>
          <p:spPr bwMode="auto">
            <a:xfrm>
              <a:off x="0" y="5640"/>
              <a:ext cx="78241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en-US" sz="2000" b="1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02</a:t>
              </a:r>
              <a:endParaRPr lang="zh-CN" altLang="en-US" sz="2000" b="1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9221" name="TextBox 4"/>
            <p:cNvSpPr>
              <a:spLocks noChangeArrowheads="1"/>
            </p:cNvSpPr>
            <p:nvPr/>
          </p:nvSpPr>
          <p:spPr bwMode="auto">
            <a:xfrm>
              <a:off x="792336" y="0"/>
              <a:ext cx="30243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TW" altLang="en-US" b="1" dirty="0" smtClean="0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計畫</a:t>
              </a:r>
              <a:r>
                <a:rPr lang="zh-TW" altLang="en-US" b="1" dirty="0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目的</a:t>
              </a:r>
              <a:endParaRPr lang="zh-CN" altLang="en-US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9224" name="直接连接符 16"/>
          <p:cNvSpPr>
            <a:spLocks noChangeShapeType="1"/>
          </p:cNvSpPr>
          <p:nvPr/>
        </p:nvSpPr>
        <p:spPr bwMode="auto">
          <a:xfrm>
            <a:off x="179388" y="657225"/>
            <a:ext cx="8713787" cy="0"/>
          </a:xfrm>
          <a:prstGeom prst="line">
            <a:avLst/>
          </a:prstGeom>
          <a:noFill/>
          <a:ln w="9525" cap="flat" cmpd="sng">
            <a:solidFill>
              <a:srgbClr val="A5A5A5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225" name="TextBox 17"/>
          <p:cNvSpPr>
            <a:spLocks noChangeArrowheads="1"/>
          </p:cNvSpPr>
          <p:nvPr/>
        </p:nvSpPr>
        <p:spPr bwMode="auto">
          <a:xfrm>
            <a:off x="7369175" y="-92075"/>
            <a:ext cx="15128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en-US" sz="5400" b="1">
                <a:solidFill>
                  <a:srgbClr val="05AFC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·</a:t>
            </a:r>
            <a:r>
              <a:rPr lang="en-US" sz="5400" b="1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sz="5400" b="1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·</a:t>
            </a:r>
            <a:r>
              <a:rPr lang="en-US" sz="5400" b="1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sz="5400" b="1">
                <a:solidFill>
                  <a:srgbClr val="FA445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·</a:t>
            </a:r>
            <a:endParaRPr lang="zh-CN" altLang="en-US" sz="5400" b="1">
              <a:solidFill>
                <a:srgbClr val="FA4453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9226" name="矩形 18"/>
          <p:cNvSpPr>
            <a:spLocks noChangeArrowheads="1"/>
          </p:cNvSpPr>
          <p:nvPr/>
        </p:nvSpPr>
        <p:spPr bwMode="auto">
          <a:xfrm>
            <a:off x="0" y="5092700"/>
            <a:ext cx="9144000" cy="1428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9227" name="流程图: 合并 19"/>
          <p:cNvSpPr>
            <a:spLocks noChangeArrowheads="1"/>
          </p:cNvSpPr>
          <p:nvPr/>
        </p:nvSpPr>
        <p:spPr bwMode="auto">
          <a:xfrm rot="16200000">
            <a:off x="146844" y="280194"/>
            <a:ext cx="360362" cy="241300"/>
          </a:xfrm>
          <a:prstGeom prst="flowChartMerge">
            <a:avLst/>
          </a:prstGeom>
          <a:noFill/>
          <a:ln w="6350" cap="flat" cmpd="sng">
            <a:solidFill>
              <a:srgbClr val="7F7F7F"/>
            </a:solidFill>
            <a:prstDash val="sys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9230" name="流程图: 联系 25"/>
          <p:cNvSpPr>
            <a:spLocks noChangeArrowheads="1"/>
          </p:cNvSpPr>
          <p:nvPr/>
        </p:nvSpPr>
        <p:spPr bwMode="auto">
          <a:xfrm>
            <a:off x="5761259" y="2721662"/>
            <a:ext cx="3016075" cy="2109102"/>
          </a:xfrm>
          <a:prstGeom prst="flowChartConnector">
            <a:avLst/>
          </a:prstGeom>
          <a:solidFill>
            <a:srgbClr val="FFD757"/>
          </a:solidFill>
          <a:ln w="25400" cap="flat" cmpd="sng">
            <a:noFill/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en-US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9231" name="TextBox 27"/>
          <p:cNvSpPr>
            <a:spLocks noChangeArrowheads="1"/>
          </p:cNvSpPr>
          <p:nvPr/>
        </p:nvSpPr>
        <p:spPr bwMode="auto">
          <a:xfrm>
            <a:off x="843333" y="1501597"/>
            <a:ext cx="6705952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TW" alt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一、如何使用</a:t>
            </a:r>
            <a:r>
              <a:rPr lang="en-US" altLang="zh-TW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Arduino</a:t>
            </a:r>
            <a:r>
              <a:rPr lang="zh-TW" alt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程式與感測器做連接</a:t>
            </a:r>
          </a:p>
          <a:p>
            <a:pPr>
              <a:spcAft>
                <a:spcPts val="0"/>
              </a:spcAft>
            </a:pPr>
            <a:r>
              <a:rPr lang="zh-TW" alt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二、自走車沿著循跡模組，自行運轉        </a:t>
            </a:r>
          </a:p>
          <a:p>
            <a:pPr>
              <a:spcAft>
                <a:spcPts val="0"/>
              </a:spcAft>
            </a:pPr>
            <a:r>
              <a:rPr lang="zh-TW" alt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三、自走車遇到障礙點時，是否能當下即時反應 </a:t>
            </a:r>
          </a:p>
          <a:p>
            <a:pPr>
              <a:spcAft>
                <a:spcPts val="0"/>
              </a:spcAft>
            </a:pPr>
            <a:r>
              <a:rPr lang="zh-TW" alt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四、如何利用無線技術，控制車體行走達成目的</a:t>
            </a:r>
          </a:p>
          <a:p>
            <a:pPr>
              <a:spcAft>
                <a:spcPts val="0"/>
              </a:spcAft>
            </a:pPr>
            <a:r>
              <a:rPr lang="zh-TW" alt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五、架設遠端監控鏡頭</a:t>
            </a:r>
            <a:r>
              <a:rPr lang="zh-TW" altLang="en-US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，並可同時手機操</a:t>
            </a:r>
            <a:r>
              <a:rPr lang="zh-TW" alt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控又可以透過</a:t>
            </a:r>
          </a:p>
          <a:p>
            <a:pPr>
              <a:spcAft>
                <a:spcPts val="0"/>
              </a:spcAft>
            </a:pPr>
            <a:r>
              <a:rPr lang="zh-TW" alt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        手機</a:t>
            </a:r>
            <a:r>
              <a:rPr lang="zh-TW" altLang="en-US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看到車子前方的</a:t>
            </a:r>
            <a:r>
              <a:rPr lang="zh-TW" alt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即時</a:t>
            </a:r>
            <a:r>
              <a:rPr lang="zh-TW" altLang="en-US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影像</a:t>
            </a:r>
            <a:endParaRPr lang="en-US" altLang="zh-TW" kern="100" dirty="0" smtClean="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>
              <a:spcAft>
                <a:spcPts val="0"/>
              </a:spcAft>
            </a:pPr>
            <a:r>
              <a:rPr lang="zh-TW" alt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五</a:t>
            </a:r>
            <a:r>
              <a:rPr lang="zh-TW" altLang="en-US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、架設小型吸塵器，做出掃地的功能</a:t>
            </a:r>
            <a:endParaRPr lang="zh-TW" altLang="zh-TW" kern="100" dirty="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77" t="-10445" r="-9617" b="-11538"/>
          <a:stretch/>
        </p:blipFill>
        <p:spPr>
          <a:xfrm>
            <a:off x="5761259" y="2642896"/>
            <a:ext cx="3007730" cy="2283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1495407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组合 7"/>
          <p:cNvGrpSpPr>
            <a:grpSpLocks/>
          </p:cNvGrpSpPr>
          <p:nvPr/>
        </p:nvGrpSpPr>
        <p:grpSpPr bwMode="auto">
          <a:xfrm>
            <a:off x="107950" y="209550"/>
            <a:ext cx="3816350" cy="406400"/>
            <a:chOff x="0" y="0"/>
            <a:chExt cx="3816672" cy="405750"/>
          </a:xfrm>
        </p:grpSpPr>
        <p:sp>
          <p:nvSpPr>
            <p:cNvPr id="9219" name="直接连接符 2"/>
            <p:cNvSpPr>
              <a:spLocks noChangeShapeType="1"/>
            </p:cNvSpPr>
            <p:nvPr/>
          </p:nvSpPr>
          <p:spPr bwMode="auto">
            <a:xfrm flipV="1">
              <a:off x="782416" y="40650"/>
              <a:ext cx="1" cy="288032"/>
            </a:xfrm>
            <a:prstGeom prst="line">
              <a:avLst/>
            </a:prstGeom>
            <a:noFill/>
            <a:ln w="19050" cap="flat" cmpd="sng">
              <a:solidFill>
                <a:srgbClr val="595959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220" name="TextBox 3"/>
            <p:cNvSpPr>
              <a:spLocks noChangeArrowheads="1"/>
            </p:cNvSpPr>
            <p:nvPr/>
          </p:nvSpPr>
          <p:spPr bwMode="auto">
            <a:xfrm>
              <a:off x="0" y="5640"/>
              <a:ext cx="78241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en-US" sz="2000" b="1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02</a:t>
              </a:r>
              <a:endParaRPr lang="zh-CN" altLang="en-US" sz="2000" b="1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9221" name="TextBox 4"/>
            <p:cNvSpPr>
              <a:spLocks noChangeArrowheads="1"/>
            </p:cNvSpPr>
            <p:nvPr/>
          </p:nvSpPr>
          <p:spPr bwMode="auto">
            <a:xfrm>
              <a:off x="792336" y="0"/>
              <a:ext cx="30243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TW" altLang="en-US" b="1" dirty="0" smtClean="0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計畫範圍</a:t>
              </a:r>
              <a:endParaRPr lang="zh-CN" altLang="en-US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9224" name="直接连接符 16"/>
          <p:cNvSpPr>
            <a:spLocks noChangeShapeType="1"/>
          </p:cNvSpPr>
          <p:nvPr/>
        </p:nvSpPr>
        <p:spPr bwMode="auto">
          <a:xfrm>
            <a:off x="179388" y="657225"/>
            <a:ext cx="8713787" cy="0"/>
          </a:xfrm>
          <a:prstGeom prst="line">
            <a:avLst/>
          </a:prstGeom>
          <a:noFill/>
          <a:ln w="9525" cap="flat" cmpd="sng">
            <a:solidFill>
              <a:srgbClr val="A5A5A5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225" name="TextBox 17"/>
          <p:cNvSpPr>
            <a:spLocks noChangeArrowheads="1"/>
          </p:cNvSpPr>
          <p:nvPr/>
        </p:nvSpPr>
        <p:spPr bwMode="auto">
          <a:xfrm>
            <a:off x="7369175" y="-92075"/>
            <a:ext cx="15128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en-US" sz="5400" b="1">
                <a:solidFill>
                  <a:srgbClr val="05AFC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·</a:t>
            </a:r>
            <a:r>
              <a:rPr lang="en-US" sz="5400" b="1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sz="5400" b="1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·</a:t>
            </a:r>
            <a:r>
              <a:rPr lang="en-US" sz="5400" b="1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sz="5400" b="1">
                <a:solidFill>
                  <a:srgbClr val="FA445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·</a:t>
            </a:r>
            <a:endParaRPr lang="zh-CN" altLang="en-US" sz="5400" b="1">
              <a:solidFill>
                <a:srgbClr val="FA4453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9226" name="矩形 18"/>
          <p:cNvSpPr>
            <a:spLocks noChangeArrowheads="1"/>
          </p:cNvSpPr>
          <p:nvPr/>
        </p:nvSpPr>
        <p:spPr bwMode="auto">
          <a:xfrm>
            <a:off x="0" y="5092700"/>
            <a:ext cx="9144000" cy="1428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9227" name="流程图: 合并 19"/>
          <p:cNvSpPr>
            <a:spLocks noChangeArrowheads="1"/>
          </p:cNvSpPr>
          <p:nvPr/>
        </p:nvSpPr>
        <p:spPr bwMode="auto">
          <a:xfrm rot="16200000">
            <a:off x="146844" y="280194"/>
            <a:ext cx="360362" cy="241300"/>
          </a:xfrm>
          <a:prstGeom prst="flowChartMerge">
            <a:avLst/>
          </a:prstGeom>
          <a:noFill/>
          <a:ln w="6350" cap="flat" cmpd="sng">
            <a:solidFill>
              <a:srgbClr val="7F7F7F"/>
            </a:solidFill>
            <a:prstDash val="sys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9230" name="流程图: 联系 25"/>
          <p:cNvSpPr>
            <a:spLocks noChangeArrowheads="1"/>
          </p:cNvSpPr>
          <p:nvPr/>
        </p:nvSpPr>
        <p:spPr bwMode="auto">
          <a:xfrm>
            <a:off x="5761259" y="2721662"/>
            <a:ext cx="3016075" cy="2109102"/>
          </a:xfrm>
          <a:prstGeom prst="flowChartConnector">
            <a:avLst/>
          </a:prstGeom>
          <a:solidFill>
            <a:srgbClr val="FFD757"/>
          </a:solidFill>
          <a:ln w="25400" cap="flat" cmpd="sng">
            <a:noFill/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en-US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9231" name="TextBox 27"/>
          <p:cNvSpPr>
            <a:spLocks noChangeArrowheads="1"/>
          </p:cNvSpPr>
          <p:nvPr/>
        </p:nvSpPr>
        <p:spPr bwMode="auto">
          <a:xfrm>
            <a:off x="843333" y="1501597"/>
            <a:ext cx="670595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TW" alt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一、瞭解</a:t>
            </a:r>
            <a:r>
              <a:rPr lang="en-US" altLang="zh-TW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Arduino</a:t>
            </a:r>
            <a:r>
              <a:rPr lang="zh-TW" alt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如何控制馬達並組成一台車體</a:t>
            </a:r>
          </a:p>
          <a:p>
            <a:pPr>
              <a:spcAft>
                <a:spcPts val="0"/>
              </a:spcAft>
            </a:pPr>
            <a:r>
              <a:rPr lang="zh-TW" alt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二、瞭解</a:t>
            </a:r>
            <a:r>
              <a:rPr lang="en-US" altLang="zh-TW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Arduino</a:t>
            </a:r>
            <a:r>
              <a:rPr lang="zh-TW" alt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周遭感測器原理與應用</a:t>
            </a:r>
          </a:p>
          <a:p>
            <a:pPr>
              <a:spcAft>
                <a:spcPts val="0"/>
              </a:spcAft>
            </a:pPr>
            <a:r>
              <a:rPr lang="zh-TW" alt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三、瞭解無線通訊控制與傳輸</a:t>
            </a:r>
          </a:p>
          <a:p>
            <a:pPr>
              <a:spcAft>
                <a:spcPts val="0"/>
              </a:spcAft>
            </a:pPr>
            <a:r>
              <a:rPr lang="zh-TW" alt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四、透過無線遙控的介面來</a:t>
            </a:r>
            <a:r>
              <a:rPr lang="zh-TW" altLang="en-US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遙控車子</a:t>
            </a:r>
            <a:endParaRPr lang="zh-TW" altLang="en-US" kern="100" dirty="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>
              <a:spcAft>
                <a:spcPts val="0"/>
              </a:spcAft>
            </a:pPr>
            <a:r>
              <a:rPr lang="zh-TW" alt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五</a:t>
            </a:r>
            <a:r>
              <a:rPr lang="zh-TW" altLang="en-US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、可透過手機</a:t>
            </a:r>
            <a:r>
              <a:rPr lang="en-US" altLang="zh-TW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APP</a:t>
            </a:r>
            <a:r>
              <a:rPr lang="zh-TW" alt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來</a:t>
            </a:r>
            <a:r>
              <a:rPr lang="zh-TW" altLang="en-US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遙控</a:t>
            </a:r>
            <a:r>
              <a:rPr lang="en-US" altLang="zh-TW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Arduino</a:t>
            </a:r>
            <a:r>
              <a:rPr lang="zh-TW" altLang="en-US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車</a:t>
            </a:r>
            <a:r>
              <a:rPr lang="en-US" altLang="zh-TW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,</a:t>
            </a:r>
            <a:r>
              <a:rPr lang="zh-TW" altLang="en-US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並做出可以</a:t>
            </a:r>
            <a:r>
              <a:rPr lang="zh-TW" alt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循線及自我偵測</a:t>
            </a:r>
            <a:r>
              <a:rPr lang="zh-TW" altLang="en-US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避障等不同功能的車子。</a:t>
            </a:r>
            <a:endParaRPr lang="zh-TW" altLang="en-US" kern="100" dirty="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77" t="-10445" r="-9617" b="-11538"/>
          <a:stretch/>
        </p:blipFill>
        <p:spPr>
          <a:xfrm>
            <a:off x="5761259" y="2642896"/>
            <a:ext cx="3007730" cy="2283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3872132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311</TotalTime>
  <Pages>0</Pages>
  <Words>1025</Words>
  <Characters>0</Characters>
  <Application>Microsoft Office PowerPoint</Application>
  <DocSecurity>0</DocSecurity>
  <PresentationFormat>如螢幕大小 (16:9)</PresentationFormat>
  <Lines>0</Lines>
  <Paragraphs>172</Paragraphs>
  <Slides>27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41" baseType="lpstr">
      <vt:lpstr>Arial Unicode MS</vt:lpstr>
      <vt:lpstr>BatangChe</vt:lpstr>
      <vt:lpstr>微软雅黑</vt:lpstr>
      <vt:lpstr>宋体</vt:lpstr>
      <vt:lpstr>方正小标宋简体</vt:lpstr>
      <vt:lpstr>微軟正黑體</vt:lpstr>
      <vt:lpstr>新細明體</vt:lpstr>
      <vt:lpstr>標楷體</vt:lpstr>
      <vt:lpstr>Arial</vt:lpstr>
      <vt:lpstr>Calibri</vt:lpstr>
      <vt:lpstr>Cambria</vt:lpstr>
      <vt:lpstr>Times New Roman</vt:lpstr>
      <vt:lpstr>Wingdings</vt:lpstr>
      <vt:lpstr>Office 主题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杨睿</dc:creator>
  <cp:lastModifiedBy>WenCi</cp:lastModifiedBy>
  <cp:revision>101</cp:revision>
  <dcterms:created xsi:type="dcterms:W3CDTF">1988-01-08T08:00:00Z</dcterms:created>
  <dcterms:modified xsi:type="dcterms:W3CDTF">2018-12-04T18:04:26Z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2052-9.1.0.4885</vt:lpwstr>
  </property>
</Properties>
</file>